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7" r:id="rId5"/>
    <p:sldId id="262" r:id="rId6"/>
    <p:sldId id="263" r:id="rId7"/>
    <p:sldId id="264" r:id="rId8"/>
    <p:sldId id="271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CF2"/>
    <a:srgbClr val="86A6C4"/>
    <a:srgbClr val="C4D4E2"/>
    <a:srgbClr val="E0E8F0"/>
    <a:srgbClr val="F7F9FB"/>
    <a:srgbClr val="DDE6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71662" autoAdjust="0"/>
  </p:normalViewPr>
  <p:slideViewPr>
    <p:cSldViewPr snapToGrid="0">
      <p:cViewPr varScale="1">
        <p:scale>
          <a:sx n="85" d="100"/>
          <a:sy n="85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jpeg>
</file>

<file path=ppt/media/image4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22485-655D-4C85-8851-466105CA21A4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18302-B4C0-4E85-B297-E1E0025DF1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508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중국언어문화전공 </a:t>
            </a:r>
            <a:r>
              <a:rPr lang="en-US" altLang="ko-KR" dirty="0"/>
              <a:t>17</a:t>
            </a:r>
            <a:r>
              <a:rPr lang="ko-KR" altLang="en-US" dirty="0"/>
              <a:t>학번 이수진 </a:t>
            </a:r>
            <a:r>
              <a:rPr lang="ko-KR" altLang="en-US" dirty="0" err="1"/>
              <a:t>발표시작하겠습니다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저의 프로젝트 주제는 인기 아이돌의 노래가사 분석입니다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초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460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프로젝트의 결론은 다음과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아이돌은 고유한 컨셉과 이미지가 중요합니다</a:t>
            </a:r>
            <a:r>
              <a:rPr lang="en-US" altLang="ko-KR" dirty="0"/>
              <a:t>, </a:t>
            </a:r>
            <a:r>
              <a:rPr lang="ko-KR" altLang="en-US" dirty="0"/>
              <a:t>가사는 이를 확립하는데 큰 영향을 주기 때문에</a:t>
            </a:r>
            <a:r>
              <a:rPr lang="en-US" altLang="ko-KR" dirty="0"/>
              <a:t>,</a:t>
            </a:r>
            <a:r>
              <a:rPr lang="ko-KR" altLang="en-US" dirty="0"/>
              <a:t> 가사와 그룹의 분위기가 함께 갈 수 있도록 해야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그러면서도 대중들이 거부감을 느끼지 않도록 보편성도 지녀야 할 것입니다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168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18302-B4C0-4E85-B297-E1E0025DF11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741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04E7D823-FEB2-45EE-A2BA-922EF7FD2A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프로젝트의 배경과 목적을 말씀드리겠습니다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한국의 </a:t>
            </a:r>
            <a:r>
              <a:rPr lang="ko-KR" altLang="en-US" dirty="0" err="1"/>
              <a:t>아이돌들은</a:t>
            </a:r>
            <a:r>
              <a:rPr lang="ko-KR" altLang="en-US" dirty="0"/>
              <a:t> 현재 국내 뿐 아니라 해외에도 진출하여 전세계적으로 많은 사랑을 받고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이들이 이렇게 사랑을 받는 이유에는 여러가지 있지만</a:t>
            </a:r>
            <a:r>
              <a:rPr lang="en-US" altLang="ko-KR" dirty="0"/>
              <a:t>, </a:t>
            </a:r>
            <a:r>
              <a:rPr lang="ko-KR" altLang="en-US" dirty="0"/>
              <a:t>저는 해당 프로젝트에서 </a:t>
            </a:r>
            <a:r>
              <a:rPr lang="en-US" altLang="ko-KR" dirty="0"/>
              <a:t>‘</a:t>
            </a:r>
            <a:r>
              <a:rPr lang="ko-KR" altLang="en-US" dirty="0"/>
              <a:t>노래 가사</a:t>
            </a:r>
            <a:r>
              <a:rPr lang="en-US" altLang="ko-KR" dirty="0"/>
              <a:t>＇</a:t>
            </a:r>
            <a:r>
              <a:rPr lang="ko-KR" altLang="en-US" dirty="0"/>
              <a:t>에 집중하여 인기요인 및 특징을 분석해 보고자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20</a:t>
            </a:r>
            <a:r>
              <a:rPr lang="ko-KR" altLang="en-US" dirty="0"/>
              <a:t>초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프로젝트의 분석 대상은 화면에 보이는 방탄소년단부터 원더걸스까지 총 </a:t>
            </a:r>
            <a:r>
              <a:rPr lang="en-US" altLang="ko-KR" dirty="0"/>
              <a:t>12</a:t>
            </a:r>
            <a:r>
              <a:rPr lang="ko-KR" altLang="en-US" dirty="0"/>
              <a:t>팀의 </a:t>
            </a:r>
            <a:r>
              <a:rPr lang="en-US" altLang="ko-KR" dirty="0"/>
              <a:t>1097</a:t>
            </a:r>
            <a:r>
              <a:rPr lang="ko-KR" altLang="en-US" dirty="0"/>
              <a:t>곡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분석 방법은 노래가사의 형태소 분석을 진행한 후</a:t>
            </a:r>
            <a:r>
              <a:rPr lang="en-US" altLang="ko-KR" dirty="0"/>
              <a:t>, </a:t>
            </a:r>
            <a:r>
              <a:rPr lang="ko-KR" altLang="en-US" dirty="0"/>
              <a:t>비교 대상끼리 사용비율을 비교하여</a:t>
            </a:r>
            <a:r>
              <a:rPr lang="en-US" altLang="ko-KR" dirty="0"/>
              <a:t>,</a:t>
            </a:r>
            <a:r>
              <a:rPr lang="ko-KR" altLang="en-US" dirty="0"/>
              <a:t> 전체적인 분위기를 파악하는 방식입니다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분석내용은 화면의 오른쪽과 같이</a:t>
            </a:r>
            <a:r>
              <a:rPr lang="en-US" altLang="ko-KR" dirty="0"/>
              <a:t>,</a:t>
            </a:r>
            <a:r>
              <a:rPr lang="ko-KR" altLang="en-US" dirty="0"/>
              <a:t> 총 </a:t>
            </a:r>
            <a:r>
              <a:rPr lang="en-US" altLang="ko-KR" dirty="0"/>
              <a:t>5</a:t>
            </a:r>
            <a:r>
              <a:rPr lang="ko-KR" altLang="en-US" dirty="0"/>
              <a:t>가지로 나뉩니다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(22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72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이어서 데이터의 분석 결과와 해석을 살펴보겠습니다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첫 번째</a:t>
            </a:r>
            <a:r>
              <a:rPr lang="en-US" altLang="ko-KR" dirty="0"/>
              <a:t>, 12</a:t>
            </a:r>
            <a:r>
              <a:rPr lang="ko-KR" altLang="en-US" dirty="0"/>
              <a:t>팀 각각의 노래가사 분석 결과는 다음과 같습니다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각각 데이터들의 분석 결과는 영상을 멈추고 봐주시면 감사하겠습니다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(14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88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앞선 분석 결과를 통해</a:t>
            </a:r>
            <a:r>
              <a:rPr lang="en-US" altLang="ko-KR" dirty="0"/>
              <a:t>, </a:t>
            </a:r>
            <a:r>
              <a:rPr lang="ko-KR" altLang="en-US" dirty="0"/>
              <a:t>각 팀의 가사 분위기가 </a:t>
            </a:r>
            <a:r>
              <a:rPr lang="ko-KR" altLang="en-US" dirty="0" err="1"/>
              <a:t>활동곡들의</a:t>
            </a:r>
            <a:r>
              <a:rPr lang="ko-KR" altLang="en-US" dirty="0"/>
              <a:t> 주된 컨셉과 유사하다는 점을 알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이들은 모두 팀만의 고유한 컨셉과 이미지를 가지고 있고</a:t>
            </a:r>
            <a:r>
              <a:rPr lang="en-US" altLang="ko-KR" dirty="0"/>
              <a:t>, </a:t>
            </a:r>
            <a:r>
              <a:rPr lang="ko-KR" altLang="en-US" dirty="0"/>
              <a:t>노래 가사 또한 이와 일치하기 때문에 시너지 효과를 일으킨다고 볼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(18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779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 번째는 </a:t>
            </a:r>
            <a:r>
              <a:rPr lang="en-US" altLang="ko-KR" dirty="0"/>
              <a:t>,</a:t>
            </a:r>
            <a:r>
              <a:rPr lang="ko-KR" altLang="en-US" dirty="0"/>
              <a:t>음원순위가 높은 노래의</a:t>
            </a:r>
            <a:r>
              <a:rPr lang="en-US" altLang="ko-KR" dirty="0"/>
              <a:t>,</a:t>
            </a:r>
            <a:r>
              <a:rPr lang="ko-KR" altLang="en-US" dirty="0"/>
              <a:t> 가사분석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결과를 보면</a:t>
            </a:r>
            <a:r>
              <a:rPr lang="en-US" altLang="ko-KR" dirty="0"/>
              <a:t>, </a:t>
            </a:r>
            <a:r>
              <a:rPr lang="ko-KR" altLang="en-US" dirty="0"/>
              <a:t>이별 후 슬퍼하는</a:t>
            </a:r>
            <a:r>
              <a:rPr lang="en-US" altLang="ko-KR" dirty="0"/>
              <a:t>,</a:t>
            </a:r>
            <a:r>
              <a:rPr lang="ko-KR" altLang="en-US" dirty="0"/>
              <a:t> 사랑노래가 많았습니다</a:t>
            </a:r>
            <a:r>
              <a:rPr lang="en-US" altLang="ko-KR" dirty="0"/>
              <a:t>. </a:t>
            </a: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보편적인 가사들이 주를 이뤘고</a:t>
            </a:r>
            <a:r>
              <a:rPr lang="en-US" altLang="ko-KR" dirty="0"/>
              <a:t>,</a:t>
            </a:r>
            <a:r>
              <a:rPr lang="ko-KR" altLang="en-US" dirty="0"/>
              <a:t> 대중의 </a:t>
            </a:r>
            <a:r>
              <a:rPr lang="ko-KR" altLang="en-US" dirty="0" err="1"/>
              <a:t>호불호가</a:t>
            </a:r>
            <a:r>
              <a:rPr lang="ko-KR" altLang="en-US" dirty="0"/>
              <a:t> 갈리지 않아서</a:t>
            </a:r>
            <a:r>
              <a:rPr lang="en-US" altLang="ko-KR" dirty="0"/>
              <a:t>,</a:t>
            </a:r>
            <a:r>
              <a:rPr lang="ko-KR" altLang="en-US" dirty="0"/>
              <a:t> 인기를 얻었음을 알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(17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787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세 번째는</a:t>
            </a:r>
            <a:r>
              <a:rPr lang="en-US" altLang="ko-KR" dirty="0"/>
              <a:t>,</a:t>
            </a:r>
            <a:r>
              <a:rPr lang="ko-KR" altLang="en-US" dirty="0"/>
              <a:t> 시대별</a:t>
            </a:r>
            <a:r>
              <a:rPr lang="en-US" altLang="ko-KR" dirty="0"/>
              <a:t>, </a:t>
            </a:r>
            <a:r>
              <a:rPr lang="ko-KR" altLang="en-US" dirty="0"/>
              <a:t>노래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가사분석입니다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화면과 같이 총 </a:t>
            </a:r>
            <a:r>
              <a:rPr lang="en-US" altLang="ko-KR" dirty="0"/>
              <a:t>3</a:t>
            </a:r>
            <a:r>
              <a:rPr lang="ko-KR" altLang="en-US" dirty="0"/>
              <a:t>개의 시기로 나눠서 분석을 진행했습니다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 결과</a:t>
            </a:r>
            <a:r>
              <a:rPr lang="en-US" altLang="ko-KR" dirty="0"/>
              <a:t>, </a:t>
            </a:r>
            <a:r>
              <a:rPr lang="ko-KR" altLang="en-US" dirty="0"/>
              <a:t>아이돌 노래 가사의 트랜드는 시대가 흐름에 따라 조금씩 밝고 가벼운 분위기로 변화하였고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대중성을 위해서는 이 트랜드를 잘 파악해서 어느 정도 받아들이는 것이 필요하다고 해석했습니다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(21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28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 번째는</a:t>
            </a:r>
            <a:r>
              <a:rPr lang="en-US" altLang="ko-KR" dirty="0"/>
              <a:t>,</a:t>
            </a:r>
            <a:r>
              <a:rPr lang="ko-KR" altLang="en-US" dirty="0"/>
              <a:t> 남</a:t>
            </a:r>
            <a:r>
              <a:rPr lang="en-US" altLang="ko-KR" dirty="0"/>
              <a:t>,</a:t>
            </a:r>
            <a:r>
              <a:rPr lang="ko-KR" altLang="en-US" dirty="0" err="1"/>
              <a:t>녀</a:t>
            </a:r>
            <a:r>
              <a:rPr lang="ko-KR" altLang="en-US" dirty="0"/>
              <a:t> 아이돌의</a:t>
            </a:r>
            <a:r>
              <a:rPr lang="en-US" altLang="ko-KR" dirty="0"/>
              <a:t>,</a:t>
            </a:r>
            <a:r>
              <a:rPr lang="ko-KR" altLang="en-US" dirty="0"/>
              <a:t> 노래가사 분석입니다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결과</a:t>
            </a:r>
            <a:r>
              <a:rPr lang="en-US" altLang="ko-KR" dirty="0"/>
              <a:t>, </a:t>
            </a:r>
            <a:r>
              <a:rPr lang="ko-KR" altLang="en-US" dirty="0"/>
              <a:t>남자 아이돌의 가사는</a:t>
            </a:r>
            <a:r>
              <a:rPr lang="en-US" altLang="ko-KR" dirty="0"/>
              <a:t>, </a:t>
            </a:r>
            <a:r>
              <a:rPr lang="ko-KR" altLang="en-US" dirty="0"/>
              <a:t>비교적 더 직설적이고</a:t>
            </a:r>
            <a:r>
              <a:rPr lang="en-US" altLang="ko-KR" dirty="0"/>
              <a:t>,</a:t>
            </a:r>
            <a:r>
              <a:rPr lang="ko-KR" altLang="en-US" dirty="0"/>
              <a:t> 적극적이었습니다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여자 아이돌은</a:t>
            </a:r>
            <a:r>
              <a:rPr lang="en-US" altLang="ko-KR" dirty="0"/>
              <a:t>,</a:t>
            </a:r>
            <a:r>
              <a:rPr lang="ko-KR" altLang="en-US" dirty="0"/>
              <a:t> 설레고</a:t>
            </a:r>
            <a:r>
              <a:rPr lang="en-US" altLang="ko-KR" dirty="0"/>
              <a:t>,</a:t>
            </a:r>
            <a:r>
              <a:rPr lang="ko-KR" altLang="en-US" dirty="0"/>
              <a:t> 밝은 분위기의 가사가 많았음을</a:t>
            </a:r>
            <a:r>
              <a:rPr lang="en-US" altLang="ko-KR" dirty="0"/>
              <a:t>, </a:t>
            </a:r>
            <a:r>
              <a:rPr lang="ko-KR" altLang="en-US" dirty="0"/>
              <a:t>알 수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(14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694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다섯 번째는</a:t>
            </a:r>
            <a:r>
              <a:rPr lang="en-US" altLang="ko-KR" dirty="0"/>
              <a:t>,</a:t>
            </a:r>
            <a:r>
              <a:rPr lang="ko-KR" altLang="en-US" dirty="0"/>
              <a:t> 작사가별</a:t>
            </a:r>
            <a:r>
              <a:rPr lang="en-US" altLang="ko-KR" dirty="0"/>
              <a:t>,</a:t>
            </a:r>
            <a:r>
              <a:rPr lang="ko-KR" altLang="en-US" dirty="0"/>
              <a:t> 노래 </a:t>
            </a:r>
            <a:r>
              <a:rPr lang="ko-KR" altLang="en-US" dirty="0" err="1"/>
              <a:t>가사분석입니다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피독</a:t>
            </a:r>
            <a:r>
              <a:rPr lang="en-US" altLang="ko-KR" dirty="0"/>
              <a:t>, </a:t>
            </a:r>
            <a:r>
              <a:rPr lang="ko-KR" altLang="en-US" dirty="0" err="1"/>
              <a:t>테디</a:t>
            </a:r>
            <a:r>
              <a:rPr lang="en-US" altLang="ko-KR" dirty="0"/>
              <a:t>, </a:t>
            </a:r>
            <a:r>
              <a:rPr lang="ko-KR" altLang="en-US" dirty="0" err="1"/>
              <a:t>켄지</a:t>
            </a:r>
            <a:r>
              <a:rPr lang="en-US" altLang="ko-KR" dirty="0"/>
              <a:t>, </a:t>
            </a:r>
            <a:r>
              <a:rPr lang="ko-KR" altLang="en-US" dirty="0"/>
              <a:t>조윤경</a:t>
            </a:r>
            <a:r>
              <a:rPr lang="en-US" altLang="ko-KR" dirty="0"/>
              <a:t>,</a:t>
            </a:r>
            <a:r>
              <a:rPr lang="ko-KR" altLang="en-US" dirty="0"/>
              <a:t> 이렇게 </a:t>
            </a:r>
            <a:r>
              <a:rPr lang="en-US" altLang="ko-KR" dirty="0"/>
              <a:t>4</a:t>
            </a:r>
            <a:r>
              <a:rPr lang="ko-KR" altLang="en-US" dirty="0"/>
              <a:t>명의 작사가를 선정해서</a:t>
            </a:r>
            <a:r>
              <a:rPr lang="en-US" altLang="ko-KR" dirty="0"/>
              <a:t>,</a:t>
            </a:r>
            <a:r>
              <a:rPr lang="ko-KR" altLang="en-US" dirty="0"/>
              <a:t> 각각의 노래가사 형태소 분석을 진행하였습니다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결과</a:t>
            </a:r>
            <a:r>
              <a:rPr lang="en-US" altLang="ko-KR" dirty="0"/>
              <a:t>, </a:t>
            </a:r>
            <a:r>
              <a:rPr lang="ko-KR" altLang="en-US" dirty="0"/>
              <a:t>왼쪽의 분석 결과와 같이</a:t>
            </a:r>
            <a:r>
              <a:rPr lang="en-US" altLang="ko-KR" dirty="0"/>
              <a:t>,</a:t>
            </a:r>
            <a:r>
              <a:rPr lang="ko-KR" altLang="en-US" dirty="0"/>
              <a:t> 작사가도</a:t>
            </a:r>
            <a:r>
              <a:rPr lang="en-US" altLang="ko-KR" dirty="0"/>
              <a:t>,</a:t>
            </a:r>
            <a:r>
              <a:rPr lang="ko-KR" altLang="en-US" dirty="0"/>
              <a:t> 그들 만의 특유의 분위기와 특징이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그렇기 때문에</a:t>
            </a:r>
            <a:r>
              <a:rPr lang="en-US" altLang="ko-KR" dirty="0"/>
              <a:t>,</a:t>
            </a:r>
            <a:r>
              <a:rPr lang="ko-KR" altLang="en-US" dirty="0"/>
              <a:t> 아이돌은</a:t>
            </a:r>
            <a:r>
              <a:rPr lang="en-US" altLang="ko-KR" dirty="0"/>
              <a:t>, </a:t>
            </a:r>
            <a:r>
              <a:rPr lang="ko-KR" altLang="en-US" dirty="0"/>
              <a:t>본인이 추구하는 컨셉과 이미지에 맞게</a:t>
            </a:r>
            <a:r>
              <a:rPr lang="en-US" altLang="ko-KR" dirty="0"/>
              <a:t>,</a:t>
            </a:r>
            <a:r>
              <a:rPr lang="ko-KR" altLang="en-US" dirty="0"/>
              <a:t> 가사를 잘 써줄 수 있는</a:t>
            </a:r>
            <a:r>
              <a:rPr lang="en-US" altLang="ko-KR" dirty="0"/>
              <a:t>,</a:t>
            </a:r>
            <a:r>
              <a:rPr lang="ko-KR" altLang="en-US" dirty="0"/>
              <a:t> 작사가를 만나야 할 것입니다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65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B6C10-BA02-4EC0-8621-3C8333F09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9AB392-95AF-467F-AAE0-EA5DD8898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17044E-6D4C-4B65-B8F7-19F2B03C9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8F4411-4265-4714-BD8B-685AC818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E8FB05-B51C-4C2C-911F-5EEFF2CE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458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857E8-FEF9-4336-8903-870993E25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F05D1-E2CA-4522-9D0B-5E25E8F92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6048-DFA4-4429-9C30-8370DDE3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DFD62-4798-44CC-935C-BCD65586F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277EE4-E26E-43C4-829C-E5D44AC56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148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46EACA-18F0-4508-A630-8740D37E55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981417-8D49-43F8-ACCD-2B77CE572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1F0833-1804-4461-8E72-45005A5F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A64B31-AF64-4FD1-99D4-BE748B471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454D0C-2D8A-41D1-9253-41EDBDBC9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269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8" name="순서도: 수동 입력 7"/>
          <p:cNvSpPr/>
          <p:nvPr userDrawn="1"/>
        </p:nvSpPr>
        <p:spPr>
          <a:xfrm>
            <a:off x="0" y="2276872"/>
            <a:ext cx="12192000" cy="4581128"/>
          </a:xfrm>
          <a:prstGeom prst="flowChartManualInput">
            <a:avLst/>
          </a:prstGeom>
          <a:solidFill>
            <a:srgbClr val="C1E3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9" name="그룹 8"/>
          <p:cNvGrpSpPr/>
          <p:nvPr userDrawn="1"/>
        </p:nvGrpSpPr>
        <p:grpSpPr>
          <a:xfrm>
            <a:off x="3738150" y="1679712"/>
            <a:ext cx="4715701" cy="3498577"/>
            <a:chOff x="2879812" y="1454885"/>
            <a:chExt cx="3536776" cy="3498577"/>
          </a:xfrm>
        </p:grpSpPr>
        <p:sp>
          <p:nvSpPr>
            <p:cNvPr id="10" name="타원 9"/>
            <p:cNvSpPr/>
            <p:nvPr/>
          </p:nvSpPr>
          <p:spPr>
            <a:xfrm>
              <a:off x="2879812" y="1454885"/>
              <a:ext cx="3384376" cy="3384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1" name="타원 10"/>
            <p:cNvSpPr/>
            <p:nvPr/>
          </p:nvSpPr>
          <p:spPr>
            <a:xfrm>
              <a:off x="3032212" y="1569086"/>
              <a:ext cx="3384376" cy="3384376"/>
            </a:xfrm>
            <a:prstGeom prst="ellipse">
              <a:avLst/>
            </a:prstGeom>
            <a:noFill/>
            <a:ln>
              <a:solidFill>
                <a:srgbClr val="C4D4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2" name="자유형 11"/>
          <p:cNvSpPr/>
          <p:nvPr userDrawn="1"/>
        </p:nvSpPr>
        <p:spPr>
          <a:xfrm>
            <a:off x="753037" y="4886636"/>
            <a:ext cx="2654665" cy="1415552"/>
          </a:xfrm>
          <a:custGeom>
            <a:avLst/>
            <a:gdLst>
              <a:gd name="connsiteX0" fmla="*/ 0 w 3818965"/>
              <a:gd name="connsiteY0" fmla="*/ 0 h 2008094"/>
              <a:gd name="connsiteX1" fmla="*/ 0 w 3818965"/>
              <a:gd name="connsiteY1" fmla="*/ 2008094 h 2008094"/>
              <a:gd name="connsiteX2" fmla="*/ 3818965 w 3818965"/>
              <a:gd name="connsiteY2" fmla="*/ 2008094 h 2008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8965" h="2008094">
                <a:moveTo>
                  <a:pt x="0" y="0"/>
                </a:moveTo>
                <a:lnTo>
                  <a:pt x="0" y="2008094"/>
                </a:lnTo>
                <a:lnTo>
                  <a:pt x="3818965" y="2008094"/>
                </a:lnTo>
              </a:path>
            </a:pathLst>
          </a:custGeom>
          <a:ln w="1905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4" name="자유형 13"/>
          <p:cNvSpPr/>
          <p:nvPr userDrawn="1"/>
        </p:nvSpPr>
        <p:spPr>
          <a:xfrm rot="10800000">
            <a:off x="8688289" y="548680"/>
            <a:ext cx="2654665" cy="1415552"/>
          </a:xfrm>
          <a:custGeom>
            <a:avLst/>
            <a:gdLst>
              <a:gd name="connsiteX0" fmla="*/ 0 w 3818965"/>
              <a:gd name="connsiteY0" fmla="*/ 0 h 2008094"/>
              <a:gd name="connsiteX1" fmla="*/ 0 w 3818965"/>
              <a:gd name="connsiteY1" fmla="*/ 2008094 h 2008094"/>
              <a:gd name="connsiteX2" fmla="*/ 3818965 w 3818965"/>
              <a:gd name="connsiteY2" fmla="*/ 2008094 h 2008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8965" h="2008094">
                <a:moveTo>
                  <a:pt x="0" y="0"/>
                </a:moveTo>
                <a:lnTo>
                  <a:pt x="0" y="2008094"/>
                </a:lnTo>
                <a:lnTo>
                  <a:pt x="3818965" y="2008094"/>
                </a:lnTo>
              </a:path>
            </a:pathLst>
          </a:custGeom>
          <a:ln w="1905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10559665" y="6237312"/>
            <a:ext cx="90791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4095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8" name="순서도: 수동 입력 7"/>
          <p:cNvSpPr/>
          <p:nvPr userDrawn="1"/>
        </p:nvSpPr>
        <p:spPr>
          <a:xfrm>
            <a:off x="0" y="2276872"/>
            <a:ext cx="12192000" cy="4581128"/>
          </a:xfrm>
          <a:prstGeom prst="flowChartManualInput">
            <a:avLst/>
          </a:prstGeom>
          <a:solidFill>
            <a:srgbClr val="C1E3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479376" y="330573"/>
            <a:ext cx="11233248" cy="61968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solidFill>
              <a:srgbClr val="E0E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1079443" y="1196752"/>
            <a:ext cx="10033115" cy="0"/>
          </a:xfrm>
          <a:prstGeom prst="line">
            <a:avLst/>
          </a:prstGeom>
          <a:ln w="19050">
            <a:solidFill>
              <a:srgbClr val="C4D4E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 userDrawn="1"/>
        </p:nvGrpSpPr>
        <p:grpSpPr>
          <a:xfrm>
            <a:off x="988358" y="980728"/>
            <a:ext cx="559252" cy="390748"/>
            <a:chOff x="2879812" y="1182601"/>
            <a:chExt cx="3925161" cy="3656660"/>
          </a:xfrm>
        </p:grpSpPr>
        <p:sp>
          <p:nvSpPr>
            <p:cNvPr id="23" name="타원 22"/>
            <p:cNvSpPr/>
            <p:nvPr/>
          </p:nvSpPr>
          <p:spPr>
            <a:xfrm>
              <a:off x="2879812" y="1454885"/>
              <a:ext cx="3384376" cy="3384376"/>
            </a:xfrm>
            <a:prstGeom prst="ellipse">
              <a:avLst/>
            </a:prstGeom>
            <a:solidFill>
              <a:srgbClr val="E0E8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4" name="타원 23"/>
            <p:cNvSpPr/>
            <p:nvPr/>
          </p:nvSpPr>
          <p:spPr>
            <a:xfrm>
              <a:off x="3420599" y="1182601"/>
              <a:ext cx="3384374" cy="3384367"/>
            </a:xfrm>
            <a:prstGeom prst="ellipse">
              <a:avLst/>
            </a:prstGeom>
            <a:noFill/>
            <a:ln w="12700">
              <a:solidFill>
                <a:srgbClr val="C4D4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810278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106DA-1ED9-46A8-9CBF-9AF7FF6EB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5A5CBA-7DE5-4D6C-9746-A4B6D1D0F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0ED99-40CD-4C15-A860-20A81BD5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9E5153-C72F-4CAD-A920-8F5403E4D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1BCF73-3FB1-4F9F-A821-2D3BBD8E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926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B862B-29D0-4588-883F-C74D58FC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ECE07-4886-428D-81FB-91DACE2E1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4772E1-613E-4BDA-B361-22300A0C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27D08E-F677-4D03-9A2E-AFB7AA57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6ED5F6-1091-4B7F-98DA-22CA91AE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7C184-E696-4916-B3C8-42DD49E40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FDEB1F-2F19-4729-B90C-9DEB45576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E2EF2C-8052-42F3-A018-79DF72310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A3079D-9055-4DA0-9C38-04016CD9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C65641-E3E1-4C71-9C0F-7EFC5B054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458100-5564-407B-8D79-47952441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108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888C0-D405-492E-A4AC-A13F6EEE7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CFE7CB-F214-419F-88DA-D996F47D0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35CB7C-92A2-444F-BCE1-B3B43F115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1C0E85-CA1F-42F0-80F3-46FE8BF896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4DDAE0-8824-4651-B988-F0C27CA6E5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60D169F-922F-48CB-8F18-0702E931F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539EBF6-617A-43E0-9987-B33EE986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5FA4A11-33C4-4790-8A24-72297CF6E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23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044C03-A749-4486-9F7C-016A85642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30E643-B2C2-42C4-B1A1-3756E9766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6C0BDD-5ECA-42BE-AEC0-CF829B381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5CA417-0107-4B00-847B-431C0F9A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3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991A95-D827-4CD9-943D-CBEA94B86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BACAEC8-21B3-449A-969C-E2657EAEB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00CA73-CEFA-4F4D-ADCB-52B8AC00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91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272A5E-1500-4E8E-861B-8798F9CDF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C9D469-8115-4F00-BE23-C11ED76A1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DE861B-671D-46C4-85D7-EDDDF1A26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9815DB-219F-472A-9C00-B2462B2D6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BED1A7-7CF1-492E-BF53-9CCF3BC9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37FADA-A50F-4A8B-A81A-A4D16F218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405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0040B3-DFCA-462C-9B3B-6DEE6ED18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A6E2721-F1B9-4FDF-9C7B-D293560668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30D6AB-795D-4437-8683-20EA89602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CAE783-FE10-45C2-BF4C-7AB344A29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01DE70-D74B-458D-B75C-329FD4D18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63AABA-1D84-4720-9A91-174FCC0A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86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C5EECE-5744-46F3-872B-3566F6F32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B9D78D-727B-4CC7-BEA4-D2F006BF9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7E657D-4F49-47E5-80CB-EA24E30C7A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5504F-2CA1-4BCE-ADD1-71D98DCAEBDF}" type="datetimeFigureOut">
              <a:rPr lang="ko-KR" altLang="en-US" smtClean="0"/>
              <a:t>2020-12-21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231B61-27F7-4D46-A4CF-1F63B6FA1F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0E8869-BD3F-490E-A142-14DFF7B4F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0980C-23C8-4EC7-B5B7-6FAFADDFAC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0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4.jpe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3BDF319-3614-499D-9488-19F6EEADF3BC}"/>
              </a:ext>
            </a:extLst>
          </p:cNvPr>
          <p:cNvSpPr txBox="1"/>
          <p:nvPr/>
        </p:nvSpPr>
        <p:spPr>
          <a:xfrm>
            <a:off x="2931460" y="2242051"/>
            <a:ext cx="6096000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000" b="1" kern="0" spc="0" dirty="0">
                <a:solidFill>
                  <a:srgbClr val="000000"/>
                </a:solidFill>
                <a:effectLst/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인기 아이돌 </a:t>
            </a:r>
            <a:endParaRPr lang="en-US" altLang="ko-KR" sz="4000" b="1" kern="0" spc="0" dirty="0">
              <a:solidFill>
                <a:srgbClr val="000000"/>
              </a:solidFill>
              <a:effectLst/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000" b="1" kern="0" spc="0" dirty="0">
                <a:solidFill>
                  <a:srgbClr val="000000"/>
                </a:solidFill>
                <a:effectLst/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노래가사 분석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8F1249-47B1-4682-AEB1-DA810EF952A5}"/>
              </a:ext>
            </a:extLst>
          </p:cNvPr>
          <p:cNvSpPr txBox="1"/>
          <p:nvPr/>
        </p:nvSpPr>
        <p:spPr>
          <a:xfrm>
            <a:off x="7261412" y="4338917"/>
            <a:ext cx="4114800" cy="1809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학번 </a:t>
            </a:r>
            <a:r>
              <a:rPr lang="en-US" altLang="ko-KR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201702565</a:t>
            </a:r>
            <a:endParaRPr lang="ko-KR" altLang="en-US" sz="2400" b="1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학과 </a:t>
            </a:r>
            <a:r>
              <a:rPr lang="en-US" altLang="ko-KR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</a:t>
            </a: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중국언어문화전공</a:t>
            </a:r>
          </a:p>
          <a:p>
            <a:pPr marL="0" marR="0" indent="0" algn="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이름 </a:t>
            </a:r>
            <a:r>
              <a:rPr lang="en-US" altLang="ko-KR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</a:t>
            </a:r>
            <a:r>
              <a:rPr lang="ko-KR" altLang="en-US" sz="24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이수진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DF3574-13DD-481E-8B9D-3BC7A25B18F9}"/>
              </a:ext>
            </a:extLst>
          </p:cNvPr>
          <p:cNvSpPr txBox="1"/>
          <p:nvPr/>
        </p:nvSpPr>
        <p:spPr>
          <a:xfrm>
            <a:off x="268945" y="253900"/>
            <a:ext cx="3693460" cy="429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1" kern="0" dirty="0">
                <a:solidFill>
                  <a:srgbClr val="000000"/>
                </a:solidFill>
                <a:latin typeface="함초롬바탕" panose="02030604000101010101" pitchFamily="18" charset="-127"/>
                <a:ea typeface="문체부 쓰기 정체" panose="02030609000101010101" pitchFamily="17" charset="-127"/>
              </a:rPr>
              <a:t>중국문화데이터 포트폴리오  프로젝트</a:t>
            </a:r>
            <a:endParaRPr lang="ko-KR" altLang="en-US" sz="1600" b="1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문체부 쓰기 정체" panose="02030609000101010101" pitchFamily="17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6F9543A-8CEB-4980-AD34-9EDD2216CF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6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9"/>
    </mc:Choice>
    <mc:Fallback>
      <p:transition spd="slow" advTm="9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12538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3.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결 론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92D937-425F-4E78-AA27-CA44FD58235A}"/>
              </a:ext>
            </a:extLst>
          </p:cNvPr>
          <p:cNvSpPr txBox="1"/>
          <p:nvPr/>
        </p:nvSpPr>
        <p:spPr>
          <a:xfrm>
            <a:off x="1746388" y="1532389"/>
            <a:ext cx="8599833" cy="460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아이돌은 그들 만의 ‘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고유한 컨셉과 이미지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필요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가사는 이를 확립하는 데 큰 영향을 줄 수 있고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실제로도 연결되는 부분이 많음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가사와 그룹의 분위기가 동떨어지지 않도록 해야 함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대중들이 거부감을 느끼지 않도록 어느 정도 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보편성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도 가지고 있어야 함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5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endParaRPr lang="ko-KR" altLang="en-US" sz="15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시대에 따라 가사 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트랜드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 변하기 때문에 이를 놓치지 않는 것은 물론</a:t>
            </a:r>
            <a:r>
              <a:rPr lang="en-US" altLang="ko-KR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한 발 먼저 나아가 </a:t>
            </a:r>
            <a:r>
              <a:rPr lang="ko-KR" altLang="en-US" sz="20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선점</a:t>
            </a: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할 수 있는 것이 중요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5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그룹의 컨셉과 이미지를 잘 살려줄 수 있는 </a:t>
            </a:r>
            <a:r>
              <a:rPr lang="ko-KR" altLang="en-US" sz="2000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작사가</a:t>
            </a:r>
            <a:r>
              <a:rPr lang="ko-KR" altLang="en-US" sz="20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만나야 함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3C82A16F-1F28-4455-BA43-DA646F6B8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4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6"/>
    </mc:Choice>
    <mc:Fallback>
      <p:transition spd="slow" advTm="17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1346" y="2977572"/>
            <a:ext cx="296587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감</a:t>
            </a:r>
            <a:r>
              <a:rPr lang="ko-KR" altLang="en-US" sz="25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ko-KR" altLang="en-US" sz="5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사</a:t>
            </a:r>
            <a:r>
              <a:rPr lang="ko-KR" altLang="en-US" sz="25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ko-KR" altLang="en-US" sz="5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합</a:t>
            </a:r>
            <a:r>
              <a:rPr lang="ko-KR" altLang="en-US" sz="25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ko-KR" altLang="en-US" sz="5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니</a:t>
            </a:r>
            <a:r>
              <a:rPr lang="ko-KR" altLang="en-US" sz="25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ko-KR" altLang="en-US" sz="5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다</a:t>
            </a:r>
            <a:endParaRPr lang="en-US" altLang="ko-KR" sz="5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84C1601F-8D0B-4573-BB0A-6B28163AD2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44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0"/>
    </mc:Choice>
    <mc:Fallback>
      <p:transition spd="slow" advTm="3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641674" y="573941"/>
            <a:ext cx="26003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1.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서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배경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∙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목적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1479200" y="1912548"/>
            <a:ext cx="4096846" cy="3681665"/>
            <a:chOff x="1402850" y="1737683"/>
            <a:chExt cx="2339156" cy="3681665"/>
          </a:xfrm>
        </p:grpSpPr>
        <p:cxnSp>
          <p:nvCxnSpPr>
            <p:cNvPr id="28" name="직선 연결선 27"/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배 경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02850" y="2680778"/>
              <a:ext cx="2339156" cy="2738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아이돌이 본격적으로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해외 진출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을 시작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아이돌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의 인기가 나날이 더해지면서 그에 따른 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경제적 가치도 점점 증가 </a:t>
              </a:r>
              <a:endParaRPr lang="en-US" altLang="ko-KR" sz="17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(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방탄소년단 </a:t>
              </a: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Dynamite – 1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조 </a:t>
              </a: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7000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억원</a:t>
              </a: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)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아이돌의 인기 상승은 사회적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국가적으로도 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경제적 효과를 가져 오고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한국의 문화를 다른 </a:t>
              </a:r>
              <a:endParaRPr lang="en-US" altLang="ko-KR" sz="17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나라에 알리는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등 긍정적 영향을 미침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E53C20D-413B-45F5-9E6C-5A19E41C20D1}"/>
              </a:ext>
            </a:extLst>
          </p:cNvPr>
          <p:cNvGrpSpPr/>
          <p:nvPr/>
        </p:nvGrpSpPr>
        <p:grpSpPr>
          <a:xfrm>
            <a:off x="6409788" y="1912548"/>
            <a:ext cx="4410609" cy="3815248"/>
            <a:chOff x="1397730" y="1737683"/>
            <a:chExt cx="2518304" cy="3815248"/>
          </a:xfrm>
        </p:grpSpPr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7A8661D-B12A-44C3-BF81-934CA242C956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A17F6D-6336-4B65-9B30-897FBA067082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목 적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1CEB43-1646-4B39-9266-E2624105FCA0}"/>
                </a:ext>
              </a:extLst>
            </p:cNvPr>
            <p:cNvSpPr txBox="1"/>
            <p:nvPr/>
          </p:nvSpPr>
          <p:spPr>
            <a:xfrm>
              <a:off x="1397730" y="2519408"/>
              <a:ext cx="2518304" cy="3033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아이돌이 많은 사랑을 받는 이유에는 여러 이유 有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  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(</a:t>
              </a:r>
              <a:r>
                <a:rPr lang="ko-KR" altLang="en-US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노래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춤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무대 퍼포먼스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비주얼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멤버 개개인의 매력 등</a:t>
              </a:r>
              <a:r>
                <a:rPr lang="en-US" altLang="ko-KR" sz="14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)</a:t>
              </a:r>
              <a:endParaRPr lang="en-US" altLang="ko-KR" sz="14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endParaRPr lang="en-US" altLang="ko-KR" sz="17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그 중 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‘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노래 가사</a:t>
              </a: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’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에 집중하여 분석</a:t>
              </a:r>
              <a:endParaRPr lang="en-US" altLang="ko-KR" sz="17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인기 아이돌 선정 후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노래가사를 분석하여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인기 요인 </a:t>
              </a:r>
              <a:endParaRPr lang="en-US" altLang="ko-KR" sz="17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 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및 특징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을 분석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결론 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도출을 통해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아이돌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, K-POP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분야의 발전에 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 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이바지 하고자 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해당 프로젝트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진행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</p:txBody>
        </p:sp>
      </p:grp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026EC711-CE95-4046-BCFC-689D17787C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3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43"/>
    </mc:Choice>
    <mc:Fallback>
      <p:transition spd="slow" advTm="19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3680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분석 대상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∙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내용 및 방법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33CC548-20F0-4749-8584-CAAD5FD30B54}"/>
              </a:ext>
            </a:extLst>
          </p:cNvPr>
          <p:cNvGrpSpPr/>
          <p:nvPr/>
        </p:nvGrpSpPr>
        <p:grpSpPr>
          <a:xfrm>
            <a:off x="1515060" y="1661531"/>
            <a:ext cx="3944446" cy="1977660"/>
            <a:chOff x="1402850" y="1737683"/>
            <a:chExt cx="2247223" cy="1977660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4BD84064-F50E-441F-B651-70765852D2E6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DA7E119-C136-48A3-BA26-92FA05FFE2C7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분석 대상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F578B68-4496-4CC8-965E-8D35D45DF8DB}"/>
                </a:ext>
              </a:extLst>
            </p:cNvPr>
            <p:cNvSpPr txBox="1"/>
            <p:nvPr/>
          </p:nvSpPr>
          <p:spPr>
            <a:xfrm>
              <a:off x="1402850" y="2447688"/>
              <a:ext cx="2247223" cy="1267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300"/>
                </a:lnSpc>
              </a:pP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방탄소년단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블랙핑크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 err="1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엑소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 err="1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트와이스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</a:p>
            <a:p>
              <a:pPr algn="ctr">
                <a:lnSpc>
                  <a:spcPts val="2300"/>
                </a:lnSpc>
              </a:pPr>
              <a:r>
                <a:rPr lang="ko-KR" altLang="en-US" sz="1800" kern="0" spc="0" dirty="0" err="1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레드벨벳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 err="1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세븐틴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빅뱅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소녀시대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동방신기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2NE1,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슈퍼주니어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원더걸스 총 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12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팀의 전곡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(1097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곡</a:t>
              </a: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)</a:t>
              </a:r>
              <a:endPara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A394FFA-15D3-4811-8687-611A950BC36B}"/>
              </a:ext>
            </a:extLst>
          </p:cNvPr>
          <p:cNvGrpSpPr/>
          <p:nvPr/>
        </p:nvGrpSpPr>
        <p:grpSpPr>
          <a:xfrm>
            <a:off x="1543534" y="3983389"/>
            <a:ext cx="3944446" cy="2241870"/>
            <a:chOff x="1402850" y="1737683"/>
            <a:chExt cx="2247223" cy="2241870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55D31C4D-6E2B-48D2-9197-238B6DB1BAF7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AED191D-A205-4351-B579-0AEE6B3A578D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분석 방법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FD0029-3FE3-45CD-AD8D-0EDB9507D2DC}"/>
                </a:ext>
              </a:extLst>
            </p:cNvPr>
            <p:cNvSpPr txBox="1"/>
            <p:nvPr/>
          </p:nvSpPr>
          <p:spPr>
            <a:xfrm>
              <a:off x="1402850" y="2420793"/>
              <a:ext cx="2247223" cy="155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기준에 따라 노래들을 분류한 후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노래 가사의     </a:t>
              </a:r>
              <a:endParaRPr lang="en-US" altLang="ko-KR" sz="17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b="1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형태소 분석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을 통해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전체적인 분위기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를 파악</a:t>
              </a: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다른 그룹을 </a:t>
              </a:r>
              <a:r>
                <a:rPr lang="ko-KR" altLang="en-US" sz="1700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비교 대상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으로 설정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sym typeface="Wingdings" panose="05000000000000000000" pitchFamily="2" charset="2"/>
                </a:rPr>
                <a:t>∙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비교 대상에 비해 많이 사용된 표현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적게 사용   </a:t>
              </a:r>
              <a:endParaRPr lang="en-US" altLang="ko-KR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>
                <a:lnSpc>
                  <a:spcPts val="2300"/>
                </a:lnSpc>
              </a:pPr>
              <a:r>
                <a:rPr lang="en-US" altLang="ko-KR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된 표현만을 모아</a:t>
              </a:r>
              <a:r>
                <a:rPr lang="en-US" altLang="ko-KR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sz="17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분석 및 해석을 진</a:t>
              </a:r>
              <a:r>
                <a:rPr lang="ko-KR" altLang="en-US" sz="1700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행</a:t>
              </a:r>
              <a:endParaRPr lang="ko-KR" altLang="en-US" sz="17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0A24B1D-E41E-42B9-8F59-24F1B9CCA321}"/>
              </a:ext>
            </a:extLst>
          </p:cNvPr>
          <p:cNvGrpSpPr/>
          <p:nvPr/>
        </p:nvGrpSpPr>
        <p:grpSpPr>
          <a:xfrm>
            <a:off x="6560083" y="1670491"/>
            <a:ext cx="3915972" cy="1081310"/>
            <a:chOff x="1419072" y="1737683"/>
            <a:chExt cx="2231001" cy="1044064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DC07B8A8-FD40-42BD-A449-73650EB667F1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F7511F9-8F92-431B-A9BE-EBE46E8B07A5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분석 방향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E9994B5-EBB6-4015-9326-A011CFC6BBE9}"/>
                </a:ext>
              </a:extLst>
            </p:cNvPr>
            <p:cNvSpPr txBox="1"/>
            <p:nvPr/>
          </p:nvSpPr>
          <p:spPr>
            <a:xfrm>
              <a:off x="1599346" y="2412136"/>
              <a:ext cx="2050727" cy="3696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12</a:t>
              </a:r>
              <a:r>
                <a:rPr lang="ko-KR" altLang="en-US" sz="18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팀 각각의 노래 가사 분석</a:t>
              </a:r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F9210A90-C298-493C-83E5-6F20E17DB916}"/>
              </a:ext>
            </a:extLst>
          </p:cNvPr>
          <p:cNvSpPr/>
          <p:nvPr/>
        </p:nvSpPr>
        <p:spPr>
          <a:xfrm>
            <a:off x="6624336" y="2403149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E8911822-E93A-4B6D-BE63-50CFE79FEDA9}"/>
              </a:ext>
            </a:extLst>
          </p:cNvPr>
          <p:cNvSpPr/>
          <p:nvPr/>
        </p:nvSpPr>
        <p:spPr>
          <a:xfrm>
            <a:off x="6624336" y="2855335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083DCD-8368-4E64-8813-15BD8448213A}"/>
              </a:ext>
            </a:extLst>
          </p:cNvPr>
          <p:cNvSpPr txBox="1"/>
          <p:nvPr/>
        </p:nvSpPr>
        <p:spPr>
          <a:xfrm>
            <a:off x="6876510" y="2813961"/>
            <a:ext cx="3599545" cy="382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음원 순위가 높은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노래의 가사 분석</a:t>
            </a: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852D32F6-3F66-44DA-9221-0503BD5E9272}"/>
              </a:ext>
            </a:extLst>
          </p:cNvPr>
          <p:cNvSpPr/>
          <p:nvPr/>
        </p:nvSpPr>
        <p:spPr>
          <a:xfrm>
            <a:off x="6633301" y="3307521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6F4F2D-E837-46D8-A608-52BDBE6B8CFE}"/>
              </a:ext>
            </a:extLst>
          </p:cNvPr>
          <p:cNvSpPr txBox="1"/>
          <p:nvPr/>
        </p:nvSpPr>
        <p:spPr>
          <a:xfrm>
            <a:off x="6894440" y="3276848"/>
            <a:ext cx="3599545" cy="382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시대별 노래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가사 분석</a:t>
            </a: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0E68F31-A78A-4C22-B568-650F56FA91A7}"/>
              </a:ext>
            </a:extLst>
          </p:cNvPr>
          <p:cNvSpPr/>
          <p:nvPr/>
        </p:nvSpPr>
        <p:spPr>
          <a:xfrm>
            <a:off x="6642266" y="3748700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C65FA6-5B48-41A2-B1A6-A92D24DA67F5}"/>
              </a:ext>
            </a:extLst>
          </p:cNvPr>
          <p:cNvSpPr txBox="1"/>
          <p:nvPr/>
        </p:nvSpPr>
        <p:spPr>
          <a:xfrm>
            <a:off x="6894439" y="3706316"/>
            <a:ext cx="3599545" cy="382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남녀 아이돌 노래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가사 분석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AB9BD5E-112F-4CE8-9915-4B470AA7FA07}"/>
              </a:ext>
            </a:extLst>
          </p:cNvPr>
          <p:cNvSpPr/>
          <p:nvPr/>
        </p:nvSpPr>
        <p:spPr>
          <a:xfrm>
            <a:off x="6642266" y="4184692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5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E0F40B-4919-4528-B348-51D42F97D400}"/>
              </a:ext>
            </a:extLst>
          </p:cNvPr>
          <p:cNvSpPr txBox="1"/>
          <p:nvPr/>
        </p:nvSpPr>
        <p:spPr>
          <a:xfrm>
            <a:off x="6903403" y="4137309"/>
            <a:ext cx="3599545" cy="382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작사가별 노래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가사 분석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44F7F7BF-7F1F-4371-90C8-CBF8133FD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8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07"/>
    </mc:Choice>
    <mc:Fallback>
      <p:transition spd="slow" advTm="21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4150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①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12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팀 각각의 노래가사 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961628F-5A17-48F4-9DDA-2626A72BE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343245"/>
              </p:ext>
            </p:extLst>
          </p:nvPr>
        </p:nvGraphicFramePr>
        <p:xfrm>
          <a:off x="887671" y="1513542"/>
          <a:ext cx="4786987" cy="458245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03874">
                  <a:extLst>
                    <a:ext uri="{9D8B030D-6E8A-4147-A177-3AD203B41FA5}">
                      <a16:colId xmlns:a16="http://schemas.microsoft.com/office/drawing/2014/main" val="2323588345"/>
                    </a:ext>
                  </a:extLst>
                </a:gridCol>
                <a:gridCol w="3683113">
                  <a:extLst>
                    <a:ext uri="{9D8B030D-6E8A-4147-A177-3AD203B41FA5}">
                      <a16:colId xmlns:a16="http://schemas.microsoft.com/office/drawing/2014/main" val="1394695925"/>
                    </a:ext>
                  </a:extLst>
                </a:gridCol>
              </a:tblGrid>
              <a:tr h="5688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방탄소년단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사랑에 관한 이야기도 있지만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진솔한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활용하여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청년들이 자신의 꿈을 포기하지 않을 수 있게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북돋아주는 메시지를 담음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171377"/>
                  </a:ext>
                </a:extLst>
              </a:tr>
              <a:tr h="562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블랙핑크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상대방에게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말하는 마음을 담은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보다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직관적이고 직설적인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어휘들을 통해 감정을 드러내고 있음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167703"/>
                  </a:ext>
                </a:extLst>
              </a:tr>
              <a:tr h="5558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엑소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너’와의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만남을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회상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너’는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어둠 속 ‘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빛’과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같은 존재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하늘의 별과 같이 빛난다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고 얘기함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아련한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가사 多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206629"/>
                  </a:ext>
                </a:extLst>
              </a:tr>
              <a:tr h="7171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트와이스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좋아하는 사람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연애나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썸이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시작된 사람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바라보면서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어떡해’라며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부끄러워함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상대방에게도 자신을 좋아해 달라고 이야기하는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상큼 달달하고 귀여운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62782"/>
                  </a:ext>
                </a:extLst>
              </a:tr>
              <a:tr h="7440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레드벨벳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우리 둘의 이야기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다룬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신나는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여름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뜨거운 햇빛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아래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시원한 바람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 불고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파도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가 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휴양지 느낌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감각적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들을 사용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‘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~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와 같은 느낌이야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’ 라고 표현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288820"/>
                  </a:ext>
                </a:extLst>
              </a:tr>
              <a:tr h="717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세븐틴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사랑’에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국한되어 있지 않고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주제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강렬하고 신나는 댄스음악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힙합음악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시공간적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생생하고 선명한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느낌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주로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긍정적인 메시지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담고 있음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443713"/>
                  </a:ext>
                </a:extLst>
              </a:tr>
              <a:tr h="717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빅뱅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크게 두 가지 분위기의 노래로 분류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1)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후 떠난 연인을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그리워하며 슬퍼하는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사랑 노래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친구들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과 신나게 뛰어 놀 수 있는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활력 넘치는 댄스 음악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3766726"/>
                  </a:ext>
                </a:extLst>
              </a:tr>
            </a:tbl>
          </a:graphicData>
        </a:graphic>
      </p:graphicFrame>
      <p:graphicFrame>
        <p:nvGraphicFramePr>
          <p:cNvPr id="33" name="표 3">
            <a:extLst>
              <a:ext uri="{FF2B5EF4-FFF2-40B4-BE49-F238E27FC236}">
                <a16:creationId xmlns:a16="http://schemas.microsoft.com/office/drawing/2014/main" id="{CD5891E6-27C6-4E2E-8310-D6DFCE21D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916335"/>
              </p:ext>
            </p:extLst>
          </p:nvPr>
        </p:nvGraphicFramePr>
        <p:xfrm>
          <a:off x="6096000" y="1513544"/>
          <a:ext cx="5208329" cy="459448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01035">
                  <a:extLst>
                    <a:ext uri="{9D8B030D-6E8A-4147-A177-3AD203B41FA5}">
                      <a16:colId xmlns:a16="http://schemas.microsoft.com/office/drawing/2014/main" val="2323588345"/>
                    </a:ext>
                  </a:extLst>
                </a:gridCol>
                <a:gridCol w="4007294">
                  <a:extLst>
                    <a:ext uri="{9D8B030D-6E8A-4147-A177-3AD203B41FA5}">
                      <a16:colId xmlns:a16="http://schemas.microsoft.com/office/drawing/2014/main" val="1394695925"/>
                    </a:ext>
                  </a:extLst>
                </a:gridCol>
              </a:tblGrid>
              <a:tr h="795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소녀시대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감각적인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‘나는 그대와 함께 하고 싶은 것들을 하면서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달콤하고 멋진 나날들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보낸다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.’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노래 제목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등장하는 표현을 가사에도 자주 등장시킴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부사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사용함으로써 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싶은 말을 강조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사람들의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기억에 잘 남음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167703"/>
                  </a:ext>
                </a:extLst>
              </a:tr>
              <a:tr h="61859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동방신기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(5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인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↓</a:t>
                      </a:r>
                    </a:p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동방신기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(2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인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사랑하는 그대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대한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진지한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이야기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그대를 원하고 있으며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언제나 함께하고 싶음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1)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사랑하는 그대와 함께 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행복한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 노래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한 후 그리워하며 다시 돌아오기를 바라는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슬픈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사랑 노래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206629"/>
                  </a:ext>
                </a:extLst>
              </a:tr>
              <a:tr h="4728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능동적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으로 어떤 이유를 찾아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미래를 계획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상상함으로써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발전해 가는 모습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담음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5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명일 때보다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친근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하면서도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화려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가사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516369"/>
                  </a:ext>
                </a:extLst>
              </a:tr>
              <a:tr h="8529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2NE1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 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부르는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1)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이제 끝이라고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직접 안녕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말하는 이별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남자가 바람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펴서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정이 다 떨어진 상태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fontAlgn="base" latinLnBrk="0"/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상대를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그리워하면서 후회하거나 집착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하는 모습의 이별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+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이별극복을 위해 오늘 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신나는 음악이 나오는 클럽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에서 함께 놀자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62782"/>
                  </a:ext>
                </a:extLst>
              </a:tr>
              <a:tr h="975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슈퍼주니어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주제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대중들에게 다양한 모습을 보여줌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그녀를 만난 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행운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언제 봐도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좋고 미소를 짓게 된다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고 말함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종종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긴장감 넘치는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분위기를 연출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fontAlgn="base" latinLnBrk="0"/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힙하고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신나면서도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함께 즐길 수 있는 댄스노래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288820"/>
                  </a:ext>
                </a:extLst>
              </a:tr>
              <a:tr h="830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원더걸스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난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니가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싫어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꺼져버려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’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직설적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으로 표출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명령형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표현 사용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사랑을 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확인받고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싶어 하거나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원하는 바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이야기함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방방 뛰는 분위기의 신나는 댄스음악 보다는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잔잔하고 차분한 분위기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443713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B6B7D0DD-CFE2-4B5B-9444-F18A34784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54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89"/>
    </mc:Choice>
    <mc:Fallback>
      <p:transition spd="slow" advTm="13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4150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①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12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팀 각각의 노래가사 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961628F-5A17-48F4-9DDA-2626A72BEE70}"/>
              </a:ext>
            </a:extLst>
          </p:cNvPr>
          <p:cNvGraphicFramePr>
            <a:graphicFrameLocks noGrp="1"/>
          </p:cNvGraphicFramePr>
          <p:nvPr/>
        </p:nvGraphicFramePr>
        <p:xfrm>
          <a:off x="887671" y="1513542"/>
          <a:ext cx="4786987" cy="458245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03874">
                  <a:extLst>
                    <a:ext uri="{9D8B030D-6E8A-4147-A177-3AD203B41FA5}">
                      <a16:colId xmlns:a16="http://schemas.microsoft.com/office/drawing/2014/main" val="2323588345"/>
                    </a:ext>
                  </a:extLst>
                </a:gridCol>
                <a:gridCol w="3683113">
                  <a:extLst>
                    <a:ext uri="{9D8B030D-6E8A-4147-A177-3AD203B41FA5}">
                      <a16:colId xmlns:a16="http://schemas.microsoft.com/office/drawing/2014/main" val="1394695925"/>
                    </a:ext>
                  </a:extLst>
                </a:gridCol>
              </a:tblGrid>
              <a:tr h="5688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방탄소년단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사랑에 관한 이야기도 있지만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진솔한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활용하여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청년들이 자신의 꿈을 포기하지 않을 수 있게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북돋아주는 메시지를 담음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171377"/>
                  </a:ext>
                </a:extLst>
              </a:tr>
              <a:tr h="562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블랙핑크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상대방에게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말하는 마음을 담은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보다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직관적이고 직설적인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어휘들을 통해 감정을 드러내고 있음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167703"/>
                  </a:ext>
                </a:extLst>
              </a:tr>
              <a:tr h="5558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엑소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너’와의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만남을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회상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너’는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어둠 속 ‘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빛’과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같은 존재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하늘의 별과 같이 빛난다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고 얘기함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아련한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가사 多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206629"/>
                  </a:ext>
                </a:extLst>
              </a:tr>
              <a:tr h="7171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트와이스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좋아하는 사람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연애나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썸이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시작된 사람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바라보면서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어떡해’라며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부끄러워함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상대방에게도 자신을 좋아해 달라고 이야기하는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상큼 달달하고 귀여운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62782"/>
                  </a:ext>
                </a:extLst>
              </a:tr>
              <a:tr h="7440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레드벨벳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우리 둘의 이야기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다룬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신나는 분위기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여름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뜨거운 햇빛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아래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시원한 바람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 불고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파도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가 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휴양지 느낌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의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감각적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들을 사용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‘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~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와 같은 느낌이야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’ 라고 표현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288820"/>
                  </a:ext>
                </a:extLst>
              </a:tr>
              <a:tr h="717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 err="1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세븐틴</a:t>
                      </a:r>
                      <a:endParaRPr lang="ko-KR" altLang="en-US" sz="1500" b="1" dirty="0">
                        <a:solidFill>
                          <a:schemeClr val="bg1"/>
                        </a:solidFill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사랑’에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국한되어 있지 않고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주제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강렬하고 신나는 댄스음악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힙합음악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시공간적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생생하고 선명한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느낌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주로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긍정적인 메시지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담고 있음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443713"/>
                  </a:ext>
                </a:extLst>
              </a:tr>
              <a:tr h="717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빅뱅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크게 두 가지 분위기의 노래로 분류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1)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후 떠난 연인을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그리워하며 슬퍼하는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사랑 노래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친구들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과 신나게 뛰어 놀 수 있는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활력 넘치는 댄스 음악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3766726"/>
                  </a:ext>
                </a:extLst>
              </a:tr>
            </a:tbl>
          </a:graphicData>
        </a:graphic>
      </p:graphicFrame>
      <p:graphicFrame>
        <p:nvGraphicFramePr>
          <p:cNvPr id="33" name="표 3">
            <a:extLst>
              <a:ext uri="{FF2B5EF4-FFF2-40B4-BE49-F238E27FC236}">
                <a16:creationId xmlns:a16="http://schemas.microsoft.com/office/drawing/2014/main" id="{CD5891E6-27C6-4E2E-8310-D6DFCE21D95D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1513544"/>
          <a:ext cx="5208329" cy="459448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01035">
                  <a:extLst>
                    <a:ext uri="{9D8B030D-6E8A-4147-A177-3AD203B41FA5}">
                      <a16:colId xmlns:a16="http://schemas.microsoft.com/office/drawing/2014/main" val="2323588345"/>
                    </a:ext>
                  </a:extLst>
                </a:gridCol>
                <a:gridCol w="4007294">
                  <a:extLst>
                    <a:ext uri="{9D8B030D-6E8A-4147-A177-3AD203B41FA5}">
                      <a16:colId xmlns:a16="http://schemas.microsoft.com/office/drawing/2014/main" val="1394695925"/>
                    </a:ext>
                  </a:extLst>
                </a:gridCol>
              </a:tblGrid>
              <a:tr h="795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소녀시대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감각적인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‘나는 그대와 함께 하고 싶은 것들을 하면서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달콤하고 멋진 나날들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보낸다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.’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노래 제목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등장하는 표현을 가사에도 자주 등장시킴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부사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사용함으로써 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싶은 말을 강조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사람들의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기억에 잘 남음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2167703"/>
                  </a:ext>
                </a:extLst>
              </a:tr>
              <a:tr h="61859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동방신기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(5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인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</a:p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↓</a:t>
                      </a:r>
                    </a:p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동방신기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(2</a:t>
                      </a:r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인</a:t>
                      </a:r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사랑하는 그대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대한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진지한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이야기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그대를 원하고 있으며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언제나 함께하고 싶음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1)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사랑하는 그대와 함께 하는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행복한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 노래</a:t>
                      </a:r>
                      <a:endParaRPr lang="en-US" altLang="ko-KR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한 후 그리워하며 다시 돌아오기를 바라는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슬픈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사랑 노래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206629"/>
                  </a:ext>
                </a:extLst>
              </a:tr>
              <a:tr h="4728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능동적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으로 어떤 이유를 찾아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미래를 계획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상상함으로써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발전해 가는 모습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담음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5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명일 때보다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친근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하면서도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화려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하고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힙한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가사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7516369"/>
                  </a:ext>
                </a:extLst>
              </a:tr>
              <a:tr h="8529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2NE1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 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 부르는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1)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이제 끝이라고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직접 안녕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말하는 이별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남자가 바람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펴서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정이 다 떨어진 상태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fontAlgn="base" latinLnBrk="0"/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2)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상대를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그리워하면서 후회하거나 집착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하는 모습의 이별 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+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이별극복을 위해 오늘 밤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신나는 음악이 나오는 클럽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에서 함께 놀자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562782"/>
                  </a:ext>
                </a:extLst>
              </a:tr>
              <a:tr h="9754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슈퍼주니어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주제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대중들에게 다양한 모습을 보여줌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그녀를 만난 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행운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이며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언제 봐도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좋고 미소를 짓게 된다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고 말함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종종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긴장감 넘치는 표현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을 통해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다양한 분위기를 연출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fontAlgn="base" latinLnBrk="0"/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힙하고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신나면서도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함께 즐길 수 있는 댄스노래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288820"/>
                  </a:ext>
                </a:extLst>
              </a:tr>
              <a:tr h="830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b="1" dirty="0">
                          <a:solidFill>
                            <a:schemeClr val="bg1"/>
                          </a:solidFill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원더걸스</a:t>
                      </a:r>
                    </a:p>
                  </a:txBody>
                  <a:tcPr anchor="ctr">
                    <a:solidFill>
                      <a:srgbClr val="86A6C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‘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난 </a:t>
                      </a:r>
                      <a:r>
                        <a:rPr lang="ko-KR" alt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니가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싫어</a:t>
                      </a:r>
                      <a:r>
                        <a:rPr lang="en-US" altLang="ko-KR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꺼져버려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’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직설적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으로 표출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명령형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표현 사용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사랑을 </a:t>
                      </a:r>
                      <a:r>
                        <a:rPr lang="ko-KR" altLang="en-US" sz="1200" b="0" kern="1200" dirty="0" err="1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확인받고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싶어 하거나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,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 자신이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원하는 바</a:t>
                      </a:r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를 이야기함</a:t>
                      </a:r>
                      <a:r>
                        <a:rPr lang="en-US" altLang="ko-KR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dk1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  <a:cs typeface="+mn-cs"/>
                      </a:endParaRPr>
                    </a:p>
                    <a:p>
                      <a:pPr fontAlgn="base" latinLnBrk="0"/>
                      <a:r>
                        <a:rPr lang="ko-KR" altLang="en-US" sz="1200" b="0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방방 뛰는 분위기의 신나는 댄스음악 보다는 </a:t>
                      </a:r>
                      <a:r>
                        <a:rPr lang="ko-KR" altLang="en-US" sz="1200" b="1" kern="1200" dirty="0">
                          <a:solidFill>
                            <a:schemeClr val="dk1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  <a:cs typeface="+mn-cs"/>
                        </a:rPr>
                        <a:t>잔잔하고 차분한 분위기</a:t>
                      </a:r>
                    </a:p>
                  </a:txBody>
                  <a:tcPr anchor="ctr"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44371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4AB3B8BA-A69C-4A14-87A8-A8570DD7AC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2050" name="Picture 2" descr="방탄소년단 월드투어 LOVE YOURSELF">
            <a:extLst>
              <a:ext uri="{FF2B5EF4-FFF2-40B4-BE49-F238E27FC236}">
                <a16:creationId xmlns:a16="http://schemas.microsoft.com/office/drawing/2014/main" id="{4C7F6917-A8E0-4A9C-9B8A-3B962A827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530" y="715762"/>
            <a:ext cx="5074421" cy="2855059"/>
          </a:xfrm>
          <a:prstGeom prst="rect">
            <a:avLst/>
          </a:prstGeom>
          <a:noFill/>
          <a:effectLst>
            <a:softEdge rad="203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블랙핑크컴백 신곡 아이튠즈차트 60개국 1위, 국내 걸그룹 최고 기록, 와이지,YG엔터테인먼트 주가, YG PLUS, 유튜브 1억뷰 돌파">
            <a:extLst>
              <a:ext uri="{FF2B5EF4-FFF2-40B4-BE49-F238E27FC236}">
                <a16:creationId xmlns:a16="http://schemas.microsoft.com/office/drawing/2014/main" id="{65E57150-6A25-4259-A676-0E091F124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445" y="715762"/>
            <a:ext cx="4595363" cy="2592952"/>
          </a:xfrm>
          <a:prstGeom prst="rect">
            <a:avLst/>
          </a:prstGeom>
          <a:noFill/>
          <a:effectLst>
            <a:softEdge rad="1143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5D0B53C7-997B-4FD8-8B4A-B7B1E85E7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445" y="3620653"/>
            <a:ext cx="4727347" cy="2643781"/>
          </a:xfrm>
          <a:prstGeom prst="rect">
            <a:avLst/>
          </a:prstGeom>
          <a:noFill/>
          <a:effectLst>
            <a:softEdge rad="190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CDB1623-01FD-4B56-A9B3-56B9D81AA1A8}"/>
              </a:ext>
            </a:extLst>
          </p:cNvPr>
          <p:cNvSpPr/>
          <p:nvPr/>
        </p:nvSpPr>
        <p:spPr>
          <a:xfrm>
            <a:off x="1123122" y="3764803"/>
            <a:ext cx="4883341" cy="2377435"/>
          </a:xfrm>
          <a:prstGeom prst="roundRect">
            <a:avLst>
              <a:gd name="adj" fmla="val 11328"/>
            </a:avLst>
          </a:prstGeom>
          <a:solidFill>
            <a:srgbClr val="86A6C4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각 팀의 가사 분위기 ≒ 타이틀 또는 </a:t>
            </a:r>
            <a:r>
              <a:rPr lang="ko-KR" altLang="en-US" kern="0" spc="0" dirty="0" err="1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활동곡</a:t>
            </a:r>
            <a:r>
              <a:rPr lang="ko-KR" altLang="en-US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컨셉</a:t>
            </a:r>
            <a:endParaRPr lang="en-US" altLang="ko-KR" kern="0" spc="0" dirty="0">
              <a:solidFill>
                <a:schemeClr val="bg1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endParaRPr lang="ko-KR" altLang="en-US" sz="1500" kern="0" spc="0" dirty="0">
              <a:solidFill>
                <a:schemeClr val="bg1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r>
              <a:rPr lang="ko-KR" altLang="en-US" sz="2000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2000" b="1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팀만의 고유한 컨셉과 이미지</a:t>
            </a:r>
            <a:r>
              <a:rPr lang="ko-KR" altLang="en-US" sz="2000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endParaRPr lang="en-US" altLang="ko-KR" sz="2000" kern="0" spc="0" dirty="0">
              <a:solidFill>
                <a:schemeClr val="bg1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r>
              <a:rPr lang="ko-KR" altLang="en-US" sz="700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endParaRPr lang="en-US" altLang="ko-KR" sz="700" kern="0" spc="0" dirty="0">
              <a:solidFill>
                <a:schemeClr val="bg1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r>
              <a:rPr lang="ko-KR" altLang="en-US" sz="1500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다른 그룹과 차별화되는 본인 그룹만의 이야기</a:t>
            </a:r>
            <a:endParaRPr lang="en-US" altLang="ko-KR" sz="1500" kern="0" spc="0" dirty="0">
              <a:solidFill>
                <a:schemeClr val="bg1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r>
              <a:rPr lang="ko-KR" altLang="en-US" sz="1500" kern="0" spc="0" dirty="0">
                <a:solidFill>
                  <a:schemeClr val="bg1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노래 가사와 음악의 분위기가 따로 놀지 않고 일치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7E43BF93-C6ED-4EE3-A33B-ADF7FA94D5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570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8"/>
    </mc:Choice>
    <mc:Fallback>
      <p:transition spd="slow" advTm="17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46875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② 음원순위가 높은 노래의 가사분석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6CF2C29-CDB8-4E8F-AEA4-A5B173571918}"/>
              </a:ext>
            </a:extLst>
          </p:cNvPr>
          <p:cNvSpPr txBox="1"/>
          <p:nvPr/>
        </p:nvSpPr>
        <p:spPr>
          <a:xfrm>
            <a:off x="936762" y="1545002"/>
            <a:ext cx="5861604" cy="751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5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12</a:t>
            </a:r>
            <a:r>
              <a:rPr lang="ko-KR" altLang="en-US" sz="15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팀 전체 노래 중 </a:t>
            </a:r>
            <a:r>
              <a:rPr lang="ko-KR" altLang="en-US" sz="15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음원성적이 비교적 좋았던 노래</a:t>
            </a:r>
            <a:r>
              <a:rPr lang="ko-KR" altLang="en-US" sz="15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들만 형태소 가사 분석 진행</a:t>
            </a:r>
            <a:endParaRPr lang="en-US" altLang="ko-KR" sz="15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음원사이트 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멜론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의 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시대별 차트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를 기반으로 음원성적을 판단하여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총 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139</a:t>
            </a:r>
            <a:r>
              <a:rPr lang="ko-KR" altLang="en-US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곡의 노래를 선정</a:t>
            </a:r>
            <a:r>
              <a:rPr lang="en-US" altLang="ko-KR" sz="13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  <a:endParaRPr lang="en-US" altLang="ko-KR" sz="13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31A8AA3-3863-4423-B23D-E5FDC825078A}"/>
              </a:ext>
            </a:extLst>
          </p:cNvPr>
          <p:cNvGrpSpPr/>
          <p:nvPr/>
        </p:nvGrpSpPr>
        <p:grpSpPr>
          <a:xfrm>
            <a:off x="1109513" y="2736863"/>
            <a:ext cx="4943420" cy="1376264"/>
            <a:chOff x="1419072" y="1737683"/>
            <a:chExt cx="2816357" cy="1328858"/>
          </a:xfrm>
        </p:grpSpPr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F754B5C4-2826-49E6-A69A-EED5E1EF6117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765393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AC7EB25-67A9-4EA5-BBDE-C2726EB542D6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분석 결과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754B3F7-B8C9-4AA2-80BB-C252A26E3FEE}"/>
                </a:ext>
              </a:extLst>
            </p:cNvPr>
            <p:cNvSpPr txBox="1"/>
            <p:nvPr/>
          </p:nvSpPr>
          <p:spPr>
            <a:xfrm>
              <a:off x="1599346" y="2412136"/>
              <a:ext cx="2636083" cy="654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내‘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,’I‘,’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난‘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나‘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날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과 같이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</a:t>
              </a:r>
              <a:r>
                <a:rPr lang="ko-KR" altLang="en-US" b="1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나와 관련된 대명사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가 너보다 많이 사용됨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.</a:t>
              </a:r>
              <a:endPara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sp>
        <p:nvSpPr>
          <p:cNvPr id="54" name="타원 53">
            <a:extLst>
              <a:ext uri="{FF2B5EF4-FFF2-40B4-BE49-F238E27FC236}">
                <a16:creationId xmlns:a16="http://schemas.microsoft.com/office/drawing/2014/main" id="{3EBE225D-6150-485B-A7CB-5BB0B6E3B59F}"/>
              </a:ext>
            </a:extLst>
          </p:cNvPr>
          <p:cNvSpPr/>
          <p:nvPr/>
        </p:nvSpPr>
        <p:spPr>
          <a:xfrm>
            <a:off x="1173766" y="3469521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91B94721-6B8A-4A74-9509-897A0D563089}"/>
              </a:ext>
            </a:extLst>
          </p:cNvPr>
          <p:cNvSpPr/>
          <p:nvPr/>
        </p:nvSpPr>
        <p:spPr>
          <a:xfrm>
            <a:off x="1173766" y="4110548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E4E75A9-A116-4001-B0B8-8581B4EC8B3B}"/>
              </a:ext>
            </a:extLst>
          </p:cNvPr>
          <p:cNvSpPr txBox="1"/>
          <p:nvPr/>
        </p:nvSpPr>
        <p:spPr>
          <a:xfrm>
            <a:off x="1425940" y="4069174"/>
            <a:ext cx="5024558" cy="677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대명사 다음으로 가장 많이 나오는 단어가 </a:t>
            </a:r>
            <a:r>
              <a:rPr lang="ko-KR" altLang="en-US" sz="1800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‘말</a:t>
            </a:r>
            <a:r>
              <a:rPr lang="en-US" altLang="ko-KR" sz="1800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sz="1800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과 ‘사랑’</a:t>
            </a:r>
            <a:endParaRPr lang="en-US" altLang="ko-KR" b="1" kern="10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>
              <a:lnSpc>
                <a:spcPts val="2300"/>
              </a:lnSpc>
            </a:pP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즉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사랑을 말하는 노래가 많음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7F55B29E-84A0-48AF-A49F-9D195D763A64}"/>
              </a:ext>
            </a:extLst>
          </p:cNvPr>
          <p:cNvSpPr/>
          <p:nvPr/>
        </p:nvSpPr>
        <p:spPr>
          <a:xfrm>
            <a:off x="1182731" y="4741636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E4179E2-82B6-405C-9196-3833FDA30997}"/>
              </a:ext>
            </a:extLst>
          </p:cNvPr>
          <p:cNvSpPr txBox="1"/>
          <p:nvPr/>
        </p:nvSpPr>
        <p:spPr>
          <a:xfrm>
            <a:off x="1452832" y="4616307"/>
            <a:ext cx="3685701" cy="493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부정적이거나 하강 이미지</a:t>
            </a:r>
            <a:r>
              <a:rPr lang="ko-KR" altLang="en-US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의 표현 多</a:t>
            </a:r>
            <a:endParaRPr lang="ko-KR" altLang="en-US" sz="15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B231E5E6-51A9-4FE1-88D4-F8858992382C}"/>
              </a:ext>
            </a:extLst>
          </p:cNvPr>
          <p:cNvSpPr/>
          <p:nvPr/>
        </p:nvSpPr>
        <p:spPr>
          <a:xfrm>
            <a:off x="1193644" y="5197381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001260E-0CA7-4950-90C8-25089246156E}"/>
              </a:ext>
            </a:extLst>
          </p:cNvPr>
          <p:cNvSpPr txBox="1"/>
          <p:nvPr/>
        </p:nvSpPr>
        <p:spPr>
          <a:xfrm>
            <a:off x="1445816" y="5154997"/>
            <a:ext cx="5004682" cy="677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fontAlgn="base" latinLnBrk="1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특별한 의미를 지니지 않은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1800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일반적인 표현들</a:t>
            </a:r>
            <a:r>
              <a:rPr lang="ko-KR" altLang="en-US" b="1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多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</a:p>
          <a:p>
            <a:pPr marL="0" marR="0" indent="0" algn="just" fontAlgn="base" latinLnBrk="1">
              <a:lnSpc>
                <a:spcPts val="23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특징이 드러나는 개성적인 가사보다는 </a:t>
            </a:r>
            <a:r>
              <a:rPr lang="ko-KR" altLang="en-US" sz="1800" b="1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보편적인 가사 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사용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27D42394-5BFB-4280-B458-867C17862BBA}"/>
              </a:ext>
            </a:extLst>
          </p:cNvPr>
          <p:cNvGrpSpPr/>
          <p:nvPr/>
        </p:nvGrpSpPr>
        <p:grpSpPr>
          <a:xfrm>
            <a:off x="6693707" y="2794554"/>
            <a:ext cx="4626992" cy="2500528"/>
            <a:chOff x="1398736" y="1737683"/>
            <a:chExt cx="2339156" cy="2500528"/>
          </a:xfrm>
        </p:grpSpPr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51D2A6BB-93EC-4C36-8E9C-B13F04288BF0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451E6A4-A3BC-4995-A2AE-434BA65F6CAF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결과 해석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1F27EF0-FD47-4DD9-BE75-3D086304701C}"/>
                </a:ext>
              </a:extLst>
            </p:cNvPr>
            <p:cNvSpPr txBox="1"/>
            <p:nvPr/>
          </p:nvSpPr>
          <p:spPr>
            <a:xfrm>
              <a:off x="1398736" y="2414635"/>
              <a:ext cx="2339156" cy="1823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-17145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‘나’를 주체로 하여 사랑을 말하는 가사가 많은데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,   </a:t>
              </a:r>
            </a:p>
            <a:p>
              <a:pPr marL="0" marR="0" indent="-17145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b="1" kern="10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</a:t>
              </a:r>
              <a:r>
                <a:rPr lang="ko-KR" altLang="en-US" b="1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이별 후 슬퍼하는 사랑 노래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가 많음</a:t>
              </a:r>
              <a:endParaRPr lang="en-US" altLang="ko-KR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 marL="0" marR="0" indent="-17145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b="1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보편적인 가사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의 노래들이 대중의 </a:t>
              </a:r>
              <a:r>
                <a:rPr lang="ko-KR" altLang="en-US" kern="100" spc="0" dirty="0" err="1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호불호가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갈리지 </a:t>
              </a:r>
              <a:endParaRPr lang="en-US" altLang="ko-KR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 marL="0" marR="0" indent="-171450" algn="just" fontAlgn="base" latinLnBrk="1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10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 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않아 음원 측면에서는 인기를 얻음</a:t>
              </a:r>
              <a:endPara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DC0C37D8-39B3-45DE-820F-D5BC864CEE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7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55"/>
    </mc:Choice>
    <mc:Fallback>
      <p:transition spd="slow" advTm="16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3743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③ 시대별 노래 가사분석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4E7EB3D-F028-432F-BD17-CD6B94C980E2}"/>
              </a:ext>
            </a:extLst>
          </p:cNvPr>
          <p:cNvCxnSpPr>
            <a:cxnSpLocks/>
          </p:cNvCxnSpPr>
          <p:nvPr/>
        </p:nvCxnSpPr>
        <p:spPr>
          <a:xfrm>
            <a:off x="4476444" y="1679713"/>
            <a:ext cx="0" cy="2653748"/>
          </a:xfrm>
          <a:prstGeom prst="line">
            <a:avLst/>
          </a:prstGeom>
          <a:ln w="12700">
            <a:solidFill>
              <a:srgbClr val="C4D4E2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0D9C7E5-CE7F-4F7C-B7AF-75287E28A4D3}"/>
              </a:ext>
            </a:extLst>
          </p:cNvPr>
          <p:cNvCxnSpPr>
            <a:cxnSpLocks/>
          </p:cNvCxnSpPr>
          <p:nvPr/>
        </p:nvCxnSpPr>
        <p:spPr>
          <a:xfrm>
            <a:off x="7803961" y="1679713"/>
            <a:ext cx="0" cy="2653748"/>
          </a:xfrm>
          <a:prstGeom prst="line">
            <a:avLst/>
          </a:prstGeom>
          <a:ln w="12700">
            <a:solidFill>
              <a:srgbClr val="C4D4E2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857A0CE-C176-4621-86F5-069BE97221B6}"/>
              </a:ext>
            </a:extLst>
          </p:cNvPr>
          <p:cNvSpPr/>
          <p:nvPr/>
        </p:nvSpPr>
        <p:spPr>
          <a:xfrm>
            <a:off x="1698797" y="1649896"/>
            <a:ext cx="1827080" cy="357809"/>
          </a:xfrm>
          <a:prstGeom prst="roundRect">
            <a:avLst/>
          </a:prstGeom>
          <a:noFill/>
          <a:ln w="28575">
            <a:solidFill>
              <a:srgbClr val="86A6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2003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</a:t>
            </a:r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-2009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</a:t>
            </a:r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(206</a:t>
            </a:r>
            <a:r>
              <a:rPr lang="ko-KR" altLang="en-US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5CF1AE1-2CD8-47A9-8044-1C6D8A8D264F}"/>
              </a:ext>
            </a:extLst>
          </p:cNvPr>
          <p:cNvSpPr/>
          <p:nvPr/>
        </p:nvSpPr>
        <p:spPr>
          <a:xfrm>
            <a:off x="5121168" y="1679713"/>
            <a:ext cx="1827080" cy="357809"/>
          </a:xfrm>
          <a:prstGeom prst="roundRect">
            <a:avLst/>
          </a:prstGeom>
          <a:noFill/>
          <a:ln w="28575">
            <a:solidFill>
              <a:srgbClr val="86A6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2010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</a:t>
            </a:r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-2015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 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(416</a:t>
            </a:r>
            <a:r>
              <a:rPr lang="ko-KR" altLang="en-US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9704A4D-0277-4A6D-A291-BDDADB9F01EB}"/>
              </a:ext>
            </a:extLst>
          </p:cNvPr>
          <p:cNvSpPr/>
          <p:nvPr/>
        </p:nvSpPr>
        <p:spPr>
          <a:xfrm>
            <a:off x="8666123" y="1649895"/>
            <a:ext cx="1827080" cy="357809"/>
          </a:xfrm>
          <a:prstGeom prst="roundRect">
            <a:avLst/>
          </a:prstGeom>
          <a:noFill/>
          <a:ln w="28575">
            <a:solidFill>
              <a:srgbClr val="86A6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2016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</a:t>
            </a:r>
            <a:r>
              <a:rPr lang="en-US" altLang="ko-KR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-2020</a:t>
            </a:r>
            <a:r>
              <a:rPr lang="ko-KR" altLang="en-US" sz="16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년 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(474</a:t>
            </a:r>
            <a:r>
              <a:rPr lang="ko-KR" altLang="en-US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3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</a:t>
            </a:r>
            <a:endParaRPr lang="ko-KR" altLang="en-US" sz="1300" dirty="0">
              <a:solidFill>
                <a:schemeClr val="tx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6213C8-2909-4317-9489-4DDE60B2292E}"/>
              </a:ext>
            </a:extLst>
          </p:cNvPr>
          <p:cNvSpPr txBox="1"/>
          <p:nvPr/>
        </p:nvSpPr>
        <p:spPr>
          <a:xfrm>
            <a:off x="799350" y="2308291"/>
            <a:ext cx="3590510" cy="20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그대를 사랑합니다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와 같은 </a:t>
            </a:r>
            <a:r>
              <a:rPr lang="ko-KR" altLang="en-US" sz="1600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직설적인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표현</a:t>
            </a:r>
            <a:endParaRPr lang="en-US" altLang="ko-KR" sz="16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없는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눈물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바보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등의 </a:t>
            </a:r>
            <a:r>
              <a:rPr lang="ko-KR" altLang="en-US" sz="1600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부정적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표현</a:t>
            </a:r>
            <a:endParaRPr lang="en-US" altLang="ko-KR" sz="16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마음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맘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가슴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곁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모습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기억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그녀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추억을 회상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하는 듯한 </a:t>
            </a:r>
            <a:r>
              <a:rPr lang="ko-KR" altLang="en-US" sz="1600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아련한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분위기</a:t>
            </a:r>
            <a:endParaRPr lang="en-US" altLang="ko-KR" sz="16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이별 후 그대를 잊지 못하고 그리워하는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노래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48ED6A-24E0-431B-B0A4-858D0501C9DF}"/>
              </a:ext>
            </a:extLst>
          </p:cNvPr>
          <p:cNvSpPr txBox="1"/>
          <p:nvPr/>
        </p:nvSpPr>
        <p:spPr>
          <a:xfrm>
            <a:off x="4551747" y="2558519"/>
            <a:ext cx="3113277" cy="12372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대부분의 수치가 </a:t>
            </a: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중간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수치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노래 가사가 갑자기 변화한 것이 아니라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점진적으로 변화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한 것을 알 수 있음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88DC89-D607-4481-8AC8-75062B1B15AE}"/>
              </a:ext>
            </a:extLst>
          </p:cNvPr>
          <p:cNvSpPr txBox="1"/>
          <p:nvPr/>
        </p:nvSpPr>
        <p:spPr>
          <a:xfrm>
            <a:off x="7889895" y="2280886"/>
            <a:ext cx="3379536" cy="2025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영어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표현들이 </a:t>
            </a:r>
            <a:r>
              <a:rPr lang="ko-KR" altLang="en-US" sz="1600" kern="0" spc="0" dirty="0" err="1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많아짐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‘OH’, ‘YEAH’, ‘</a:t>
            </a:r>
            <a:r>
              <a:rPr lang="en-US" altLang="ko-KR" sz="1600" kern="0" spc="0" dirty="0" err="1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Na’,’Ah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흥 돋우는 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표현</a:t>
            </a:r>
            <a:endParaRPr lang="en-US" altLang="ko-KR" sz="16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우리</a:t>
            </a:r>
            <a:r>
              <a:rPr lang="en-US" altLang="ko-KR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sz="1600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에 관련된 표현 多</a:t>
            </a:r>
            <a:endParaRPr lang="en-US" altLang="ko-KR" sz="1600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곡의 분위기가 </a:t>
            </a: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밝고 신나졌으며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16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우리 둘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에 관한 이야기가 </a:t>
            </a:r>
            <a:r>
              <a:rPr lang="ko-KR" altLang="en-US" sz="1600" kern="0" spc="0" dirty="0" err="1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많아짐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F77F97-6E55-4754-A1B5-39F0E7C3D7F0}"/>
              </a:ext>
            </a:extLst>
          </p:cNvPr>
          <p:cNvSpPr txBox="1"/>
          <p:nvPr/>
        </p:nvSpPr>
        <p:spPr>
          <a:xfrm>
            <a:off x="860963" y="4765442"/>
            <a:ext cx="10470076" cy="1380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이돌의 노래 가사의 </a:t>
            </a:r>
            <a:r>
              <a:rPr lang="ko-KR" altLang="en-US" sz="18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트랜드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는 시대가 흐름에 따라 조금씩 변화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1800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대중성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을 위해서는 당시의 트랜드를 빠르게 파악하여 어느 정도는 받아들이는 자세도 필요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더 나아가 흐름을 분석하여 앞으로의 트랜드를 먼저 예측하는 것도 좋은 방법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1F97A8E-06D0-4B03-A247-2F0F059B22F1}"/>
              </a:ext>
            </a:extLst>
          </p:cNvPr>
          <p:cNvSpPr/>
          <p:nvPr/>
        </p:nvSpPr>
        <p:spPr>
          <a:xfrm>
            <a:off x="1070575" y="5086059"/>
            <a:ext cx="1102442" cy="833709"/>
          </a:xfrm>
          <a:prstGeom prst="roundRect">
            <a:avLst/>
          </a:prstGeom>
          <a:noFill/>
          <a:ln w="28575">
            <a:solidFill>
              <a:srgbClr val="86A6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결 과</a:t>
            </a:r>
            <a:endParaRPr lang="en-US" altLang="ko-KR" sz="2000" dirty="0">
              <a:solidFill>
                <a:schemeClr val="tx1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해 석</a:t>
            </a: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79FC1F25-56D8-43C4-9B27-6413C68DF5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815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75"/>
    </mc:Choice>
    <mc:Fallback>
      <p:transition spd="slow" advTm="20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4180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④ 남녀 아이돌 노래 가사분석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F747929-20AA-42F5-8A06-339525B50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362569"/>
              </p:ext>
            </p:extLst>
          </p:nvPr>
        </p:nvGraphicFramePr>
        <p:xfrm>
          <a:off x="1269162" y="3021867"/>
          <a:ext cx="4523648" cy="2622804"/>
        </p:xfrm>
        <a:graphic>
          <a:graphicData uri="http://schemas.openxmlformats.org/drawingml/2006/table">
            <a:tbl>
              <a:tblPr/>
              <a:tblGrid>
                <a:gridCol w="2261878">
                  <a:extLst>
                    <a:ext uri="{9D8B030D-6E8A-4147-A177-3AD203B41FA5}">
                      <a16:colId xmlns:a16="http://schemas.microsoft.com/office/drawing/2014/main" val="4047032423"/>
                    </a:ext>
                  </a:extLst>
                </a:gridCol>
                <a:gridCol w="2261770">
                  <a:extLst>
                    <a:ext uri="{9D8B030D-6E8A-4147-A177-3AD203B41FA5}">
                      <a16:colId xmlns:a16="http://schemas.microsoft.com/office/drawing/2014/main" val="852489270"/>
                    </a:ext>
                  </a:extLst>
                </a:gridCol>
              </a:tblGrid>
              <a:tr h="31768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남자 아이돌 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(705</a:t>
                      </a:r>
                      <a:r>
                        <a:rPr lang="ko-KR" altLang="en-US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곡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C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여자 아이돌 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(391</a:t>
                      </a:r>
                      <a:r>
                        <a:rPr lang="ko-KR" altLang="en-US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곡</a:t>
                      </a:r>
                      <a:r>
                        <a:rPr lang="en-US" altLang="ko-KR" sz="13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)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서울한강 장체 L" panose="02020503020101020101" pitchFamily="18" charset="-127"/>
                        <a:ea typeface="서울한강 장체 L" panose="02020503020101020101" pitchFamily="18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C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320364"/>
                  </a:ext>
                </a:extLst>
              </a:tr>
              <a:tr h="10307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너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널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사랑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때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없는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꿈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사람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모든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끝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모두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우린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곳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Girl,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기억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갈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눈물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날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맘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YOU,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봐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ME, YEAH, LOVE, Ah, LIKE, LA,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싶어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AND, Boy,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자꾸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DON, Is, WANNA, KNOW,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좋아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,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서울한강 장체 L" panose="02020503020101020101" pitchFamily="18" charset="-127"/>
                          <a:ea typeface="서울한강 장체 L" panose="02020503020101020101" pitchFamily="18" charset="-127"/>
                        </a:rPr>
                        <a:t>IN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778356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CD2BDE-EB82-44B4-B437-C6DE3FC9F036}"/>
              </a:ext>
            </a:extLst>
          </p:cNvPr>
          <p:cNvCxnSpPr>
            <a:cxnSpLocks/>
          </p:cNvCxnSpPr>
          <p:nvPr/>
        </p:nvCxnSpPr>
        <p:spPr>
          <a:xfrm>
            <a:off x="1601918" y="2674346"/>
            <a:ext cx="3844726" cy="0"/>
          </a:xfrm>
          <a:prstGeom prst="line">
            <a:avLst/>
          </a:prstGeom>
          <a:ln w="19050">
            <a:solidFill>
              <a:srgbClr val="C1E3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375B7C0-784A-439A-937C-4A37A4345130}"/>
              </a:ext>
            </a:extLst>
          </p:cNvPr>
          <p:cNvSpPr txBox="1"/>
          <p:nvPr/>
        </p:nvSpPr>
        <p:spPr>
          <a:xfrm>
            <a:off x="1739125" y="2132461"/>
            <a:ext cx="3504634" cy="541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분석 결과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1A9FC7D-B4DA-4569-8AF0-625A381A7235}"/>
              </a:ext>
            </a:extLst>
          </p:cNvPr>
          <p:cNvGrpSpPr/>
          <p:nvPr/>
        </p:nvGrpSpPr>
        <p:grpSpPr>
          <a:xfrm>
            <a:off x="6399192" y="1800638"/>
            <a:ext cx="4626992" cy="1323283"/>
            <a:chOff x="1398736" y="1737683"/>
            <a:chExt cx="2339156" cy="1323283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5C64600-A3A6-447E-9C82-306356C8347B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A94A2F5-B2EE-425E-983B-5223CF380BD7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결과 해석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2184C8-85D7-4529-87CB-2D7FC7C0FB8D}"/>
                </a:ext>
              </a:extLst>
            </p:cNvPr>
            <p:cNvSpPr txBox="1"/>
            <p:nvPr/>
          </p:nvSpPr>
          <p:spPr>
            <a:xfrm>
              <a:off x="1398736" y="2414635"/>
              <a:ext cx="23391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여자 아이돌 영어 사용률</a:t>
              </a:r>
              <a:r>
                <a:rPr lang="ko-KR" altLang="en-US" sz="1500" kern="10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↑</a:t>
              </a:r>
              <a:endParaRPr lang="en-US" altLang="ko-KR" sz="15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kern="10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남자 아이돌 가사가 더 직관적으로 잘 이해될 수 있음</a:t>
              </a:r>
              <a:endParaRPr lang="ko-KR" altLang="en-US" sz="15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267269D-F86C-48ED-971E-C2A232EEF5B8}"/>
              </a:ext>
            </a:extLst>
          </p:cNvPr>
          <p:cNvSpPr txBox="1"/>
          <p:nvPr/>
        </p:nvSpPr>
        <p:spPr>
          <a:xfrm>
            <a:off x="6406085" y="3173832"/>
            <a:ext cx="4785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∙</a:t>
            </a:r>
            <a:r>
              <a:rPr lang="ko-KR" altLang="en-US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남자 아이돌은 </a:t>
            </a:r>
            <a:r>
              <a:rPr lang="en-US" altLang="ko-KR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‘Girl’, </a:t>
            </a:r>
            <a:r>
              <a:rPr lang="ko-KR" altLang="en-US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여자 아이돌은 </a:t>
            </a:r>
            <a:r>
              <a:rPr lang="en-US" altLang="ko-KR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‘Boy’ </a:t>
            </a:r>
            <a:r>
              <a:rPr lang="ko-KR" altLang="en-US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多</a:t>
            </a:r>
            <a:endParaRPr lang="en-US" altLang="ko-KR" kern="10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서로에게 하고 싶은 말을 하거나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상대를 묘사하는 가사</a:t>
            </a:r>
            <a:endParaRPr lang="ko-KR" altLang="en-US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8FE204-A573-4095-86C9-5BEDEA2980E1}"/>
              </a:ext>
            </a:extLst>
          </p:cNvPr>
          <p:cNvSpPr txBox="1"/>
          <p:nvPr/>
        </p:nvSpPr>
        <p:spPr>
          <a:xfrm>
            <a:off x="6406085" y="3899891"/>
            <a:ext cx="4785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∙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 남자 아이돌 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사랑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’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↑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직설적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&amp;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적극적 표현</a:t>
            </a:r>
            <a:endParaRPr lang="en-US" altLang="ko-KR" sz="1800" kern="10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여자 아이돌 </a:t>
            </a: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‘LOVE’, ‘LIKE’, ‘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좋아</a:t>
            </a: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↑</a:t>
            </a:r>
            <a:r>
              <a:rPr lang="en-US" altLang="ko-KR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sz="1800" kern="10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비교적 수줍음</a:t>
            </a:r>
            <a:endParaRPr lang="ko-KR" altLang="en-US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002271-0AC8-477E-87FB-DC9EA898E8C7}"/>
              </a:ext>
            </a:extLst>
          </p:cNvPr>
          <p:cNvSpPr txBox="1"/>
          <p:nvPr/>
        </p:nvSpPr>
        <p:spPr>
          <a:xfrm>
            <a:off x="6399192" y="4575624"/>
            <a:ext cx="4921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∙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 남자 아이돌 이별했을 때 그리워하는 듯한 표현 多</a:t>
            </a:r>
            <a:endParaRPr lang="en-US" altLang="ko-KR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  <a:sym typeface="Wingdings" panose="05000000000000000000" pitchFamily="2" charset="2"/>
            </a:endParaRPr>
          </a:p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여자 아이돌 사랑을 알아갈 때 설레는 분위기의 표현 多</a:t>
            </a:r>
            <a:endParaRPr lang="ko-KR" altLang="en-US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00A320-761D-44F9-AD96-0B62492DA873}"/>
              </a:ext>
            </a:extLst>
          </p:cNvPr>
          <p:cNvSpPr txBox="1"/>
          <p:nvPr/>
        </p:nvSpPr>
        <p:spPr>
          <a:xfrm>
            <a:off x="6439417" y="5271650"/>
            <a:ext cx="5020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∙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여자 아이돌 비교적 긍정적 표현이 사용됨</a:t>
            </a: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흥 돋우는 </a:t>
            </a:r>
            <a:endParaRPr lang="en-US" altLang="ko-KR" kern="10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 marL="0" marR="0" indent="-171450" algn="just" fontAlgn="base" latinLnBrk="1">
              <a:spcBef>
                <a:spcPts val="0"/>
              </a:spcBef>
              <a:spcAft>
                <a:spcPts val="0"/>
              </a:spcAft>
            </a:pP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추임새가 많이 사용</a:t>
            </a:r>
            <a:r>
              <a:rPr lang="en-US" altLang="ko-KR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남자 </a:t>
            </a:r>
            <a:r>
              <a:rPr lang="ko-KR" altLang="en-US" kern="100" dirty="0" err="1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아이돌에</a:t>
            </a:r>
            <a:r>
              <a:rPr lang="ko-KR" altLang="en-US" kern="10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비해 밝은 노래 분위기</a:t>
            </a:r>
            <a:endParaRPr lang="ko-KR" altLang="en-US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8E09FFB6-E572-4F52-9DB3-0269EC694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34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76"/>
    </mc:Choice>
    <mc:Fallback>
      <p:transition spd="slow" advTm="13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D2C90BF-C63D-485A-9982-3F7CE2D6B397}"/>
              </a:ext>
            </a:extLst>
          </p:cNvPr>
          <p:cNvSpPr txBox="1"/>
          <p:nvPr/>
        </p:nvSpPr>
        <p:spPr>
          <a:xfrm>
            <a:off x="1641674" y="573941"/>
            <a:ext cx="39517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2. </a:t>
            </a:r>
            <a:r>
              <a:rPr lang="ko-KR" altLang="en-US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본 론 </a:t>
            </a:r>
            <a:r>
              <a:rPr lang="en-US" altLang="ko-KR" sz="32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(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⑤ 작사가별 노래 가사분석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서울한강 장체 M" panose="02020503020101020101" pitchFamily="18" charset="-127"/>
                <a:ea typeface="서울한강 장체 M" panose="02020503020101020101" pitchFamily="18" charset="-127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서울한강 장체 M" panose="02020503020101020101" pitchFamily="18" charset="-127"/>
              <a:ea typeface="서울한강 장체 M" panose="020205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1B4F0F0-520D-4DDE-968D-B0A8B6BA2F47}"/>
              </a:ext>
            </a:extLst>
          </p:cNvPr>
          <p:cNvGrpSpPr/>
          <p:nvPr/>
        </p:nvGrpSpPr>
        <p:grpSpPr>
          <a:xfrm>
            <a:off x="1152580" y="1554107"/>
            <a:ext cx="4943420" cy="1376264"/>
            <a:chOff x="1419072" y="1737683"/>
            <a:chExt cx="2816357" cy="1328858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EF560C93-B5F1-4530-AB80-476FCACE92FC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765393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1629E4-6219-4320-AAF1-582B0064D88B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분석 결과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26CF238-728B-4F2A-9F5A-BBE5AB4344A1}"/>
                </a:ext>
              </a:extLst>
            </p:cNvPr>
            <p:cNvSpPr txBox="1"/>
            <p:nvPr/>
          </p:nvSpPr>
          <p:spPr>
            <a:xfrm>
              <a:off x="1599346" y="2412136"/>
              <a:ext cx="2636083" cy="654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altLang="ko-KR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PDOGG</a:t>
              </a:r>
              <a:r>
                <a:rPr lang="en-US" altLang="ko-KR" sz="12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(83</a:t>
              </a:r>
              <a:r>
                <a:rPr lang="ko-KR" altLang="en-US" sz="12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곡</a:t>
              </a:r>
              <a:r>
                <a:rPr lang="en-US" altLang="ko-KR" sz="1200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) </a:t>
              </a: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: </a:t>
              </a:r>
              <a:r>
                <a:rPr lang="ko-KR" altLang="en-US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직설적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이고 </a:t>
              </a:r>
              <a:r>
                <a:rPr lang="ko-KR" altLang="en-US" b="1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거친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 가사</a:t>
              </a: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. </a:t>
              </a:r>
            </a:p>
            <a:p>
              <a:pPr>
                <a:lnSpc>
                  <a:spcPts val="2300"/>
                </a:lnSpc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‘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꿈</a:t>
              </a: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’, ‘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최고</a:t>
              </a:r>
              <a:r>
                <a:rPr lang="en-US" altLang="ko-KR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’, ‘</a:t>
              </a:r>
              <a:r>
                <a:rPr lang="ko-KR" altLang="en-US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노력</a:t>
              </a:r>
              <a:r>
                <a:rPr lang="en-US" altLang="ko-KR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’→ </a:t>
              </a:r>
              <a:r>
                <a:rPr lang="ko-KR" altLang="en-US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</a:rPr>
                <a:t>방탄소년단 노래 가사</a:t>
              </a:r>
              <a:endPara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sp>
        <p:nvSpPr>
          <p:cNvPr id="9" name="타원 8">
            <a:extLst>
              <a:ext uri="{FF2B5EF4-FFF2-40B4-BE49-F238E27FC236}">
                <a16:creationId xmlns:a16="http://schemas.microsoft.com/office/drawing/2014/main" id="{4957019A-73C6-4046-BED5-5A8087A4BBCE}"/>
              </a:ext>
            </a:extLst>
          </p:cNvPr>
          <p:cNvSpPr/>
          <p:nvPr/>
        </p:nvSpPr>
        <p:spPr>
          <a:xfrm>
            <a:off x="1216833" y="2286765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BE6756C-F930-4CF8-B586-E6BEEA2ED5B1}"/>
              </a:ext>
            </a:extLst>
          </p:cNvPr>
          <p:cNvSpPr/>
          <p:nvPr/>
        </p:nvSpPr>
        <p:spPr>
          <a:xfrm>
            <a:off x="1216833" y="3017243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B8C130-BA58-46EA-A0A1-B81AC0172D1A}"/>
              </a:ext>
            </a:extLst>
          </p:cNvPr>
          <p:cNvSpPr txBox="1"/>
          <p:nvPr/>
        </p:nvSpPr>
        <p:spPr>
          <a:xfrm>
            <a:off x="1469007" y="2975869"/>
            <a:ext cx="5024558" cy="97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TEDDY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(61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사랑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‘LIKE’ </a:t>
            </a:r>
            <a:r>
              <a:rPr lang="ko-KR" altLang="en-US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사랑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관련 이야기</a:t>
            </a:r>
            <a:endParaRPr lang="en-US" altLang="ko-KR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‘Lonely’,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없어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끝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없는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않아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  <a:r>
              <a:rPr lang="ko-KR" altLang="en-US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이별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관련 이야기</a:t>
            </a:r>
            <a:endParaRPr lang="en-US" altLang="ko-KR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남자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 많이 사용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주로 </a:t>
            </a:r>
            <a:r>
              <a:rPr lang="ko-KR" altLang="en-US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여자 아이돌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의 가사 씀</a:t>
            </a:r>
            <a:endParaRPr lang="en-US" altLang="ko-KR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AE30514-B403-4C2C-872E-2C427C1CCC59}"/>
              </a:ext>
            </a:extLst>
          </p:cNvPr>
          <p:cNvSpPr/>
          <p:nvPr/>
        </p:nvSpPr>
        <p:spPr>
          <a:xfrm>
            <a:off x="1216833" y="3972978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CDF9873-15C0-4E77-9F6B-3902D8886E19}"/>
              </a:ext>
            </a:extLst>
          </p:cNvPr>
          <p:cNvSpPr/>
          <p:nvPr/>
        </p:nvSpPr>
        <p:spPr>
          <a:xfrm>
            <a:off x="1236711" y="4948902"/>
            <a:ext cx="288032" cy="288032"/>
          </a:xfrm>
          <a:prstGeom prst="ellipse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21913B-1616-4D34-B9EF-7205CF1612C0}"/>
              </a:ext>
            </a:extLst>
          </p:cNvPr>
          <p:cNvSpPr txBox="1"/>
          <p:nvPr/>
        </p:nvSpPr>
        <p:spPr>
          <a:xfrm>
            <a:off x="1488883" y="4886640"/>
            <a:ext cx="4517662" cy="1267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조윤경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(52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‘</a:t>
            </a:r>
            <a:r>
              <a:rPr lang="ko-KR" altLang="en-US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너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에 집중한 가사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.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밤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빛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‘RED’, </a:t>
            </a:r>
          </a:p>
          <a:p>
            <a:pPr>
              <a:lnSpc>
                <a:spcPts val="23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손짓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느낌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향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기억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품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통한 </a:t>
            </a:r>
            <a:r>
              <a:rPr lang="ko-KR" altLang="en-US" b="1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감각적 표현</a:t>
            </a:r>
            <a:endParaRPr lang="en-US" altLang="ko-KR" b="1" kern="0" dirty="0">
              <a:solidFill>
                <a:srgbClr val="000000"/>
              </a:solidFill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모든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매일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함께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모두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’, ‘</a:t>
            </a:r>
            <a:r>
              <a:rPr lang="ko-KR" altLang="en-US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가득</a:t>
            </a:r>
            <a:r>
              <a:rPr lang="en-US" altLang="ko-KR" kern="0" dirty="0">
                <a:solidFill>
                  <a:srgbClr val="000000"/>
                </a:solidFill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 </a:t>
            </a:r>
          </a:p>
          <a:p>
            <a:pPr>
              <a:lnSpc>
                <a:spcPts val="2300"/>
              </a:lnSpc>
            </a:pPr>
            <a:r>
              <a:rPr lang="ko-KR" altLang="en-US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충만하고 가득 찬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 듯한 표현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C45407-2B83-4F5F-89AE-2EE69CEB12C0}"/>
              </a:ext>
            </a:extLst>
          </p:cNvPr>
          <p:cNvSpPr txBox="1"/>
          <p:nvPr/>
        </p:nvSpPr>
        <p:spPr>
          <a:xfrm>
            <a:off x="1504865" y="3923358"/>
            <a:ext cx="4626993" cy="97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KENZIE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(65</a:t>
            </a:r>
            <a:r>
              <a:rPr lang="ko-KR" altLang="en-US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곡</a:t>
            </a:r>
            <a:r>
              <a:rPr lang="en-US" altLang="ko-KR" sz="1200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)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: </a:t>
            </a:r>
            <a:r>
              <a:rPr lang="ko-KR" altLang="en-US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의지와 소망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표현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자신의 생각 표현</a:t>
            </a:r>
            <a:endParaRPr lang="en-US" altLang="ko-KR" kern="0" spc="0" dirty="0">
              <a:solidFill>
                <a:srgbClr val="000000"/>
              </a:solidFill>
              <a:effectLst/>
              <a:latin typeface="서울한강 장체 L" panose="02020503020101020101" pitchFamily="18" charset="-127"/>
              <a:ea typeface="서울한강 장체 L" panose="02020503020101020101" pitchFamily="18" charset="-127"/>
            </a:endParaRPr>
          </a:p>
          <a:p>
            <a:pPr>
              <a:lnSpc>
                <a:spcPts val="2300"/>
              </a:lnSpc>
            </a:pP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‘Love’, ‘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좋아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’. </a:t>
            </a:r>
            <a:r>
              <a:rPr lang="ko-KR" altLang="en-US" b="1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그대를 좋아하는 나의 마음 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&amp;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이와 관련된 의지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소망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,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rPr>
              <a:t>생각 표현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393D7F-A408-4AA1-AF1E-13E74B97B0E9}"/>
              </a:ext>
            </a:extLst>
          </p:cNvPr>
          <p:cNvGrpSpPr/>
          <p:nvPr/>
        </p:nvGrpSpPr>
        <p:grpSpPr>
          <a:xfrm>
            <a:off x="6493360" y="1554107"/>
            <a:ext cx="4626992" cy="2154280"/>
            <a:chOff x="1398736" y="1737683"/>
            <a:chExt cx="2339156" cy="2154280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3E1E9229-2720-460B-92F2-1DD9FF801CAA}"/>
                </a:ext>
              </a:extLst>
            </p:cNvPr>
            <p:cNvCxnSpPr>
              <a:cxnSpLocks/>
            </p:cNvCxnSpPr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381568F-CF07-446F-B26E-D136F32F33F3}"/>
                </a:ext>
              </a:extLst>
            </p:cNvPr>
            <p:cNvSpPr txBox="1"/>
            <p:nvPr/>
          </p:nvSpPr>
          <p:spPr>
            <a:xfrm>
              <a:off x="1517298" y="1737683"/>
              <a:ext cx="19966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한강 장체 M" panose="02020503020101020101" pitchFamily="18" charset="-127"/>
                  <a:ea typeface="서울한강 장체 M" panose="02020503020101020101" pitchFamily="18" charset="-127"/>
                </a:rPr>
                <a:t>결과 해석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1CB0FA-1430-437C-A1AF-2598D0AAE8A3}"/>
                </a:ext>
              </a:extLst>
            </p:cNvPr>
            <p:cNvSpPr txBox="1"/>
            <p:nvPr/>
          </p:nvSpPr>
          <p:spPr>
            <a:xfrm>
              <a:off x="1398736" y="2414635"/>
              <a:ext cx="233915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작사가도 그들 만의 특유의 분위기와 특징이 있음</a:t>
              </a:r>
              <a:endPara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endPara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∙ 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그렇기 때문에 아이돌은 본인이 추구하는 컨셉 또는   </a:t>
              </a:r>
              <a:endPara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  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이미지에 맞게 가사를 잘 써줄 수 있는 작사가를 잘   </a:t>
              </a:r>
              <a:endParaRPr lang="en-US" altLang="ko-KR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  <a:sym typeface="Wingdings" panose="05000000000000000000" pitchFamily="2" charset="2"/>
              </a:endParaRPr>
            </a:p>
            <a:p>
              <a:pPr marL="0" marR="0" indent="-171450" algn="just" fontAlgn="base" latinLnBrk="1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kern="0" dirty="0">
                  <a:solidFill>
                    <a:srgbClr val="000000"/>
                  </a:solidFill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  </a:t>
              </a:r>
              <a:r>
                <a:rPr lang="ko-KR" altLang="en-US" kern="0" spc="0" dirty="0">
                  <a:solidFill>
                    <a:srgbClr val="000000"/>
                  </a:solidFill>
                  <a:effectLst/>
                  <a:latin typeface="서울한강 장체 L" panose="02020503020101020101" pitchFamily="18" charset="-127"/>
                  <a:ea typeface="서울한강 장체 L" panose="02020503020101020101" pitchFamily="18" charset="-127"/>
                  <a:sym typeface="Wingdings" panose="05000000000000000000" pitchFamily="2" charset="2"/>
                </a:rPr>
                <a:t>만나야 함</a:t>
              </a:r>
              <a:endParaRPr lang="ko-KR" altLang="en-US" kern="0" spc="0" dirty="0">
                <a:solidFill>
                  <a:srgbClr val="000000"/>
                </a:solidFill>
                <a:effectLst/>
                <a:latin typeface="서울한강 장체 L" panose="02020503020101020101" pitchFamily="18" charset="-127"/>
                <a:ea typeface="서울한강 장체 L" panose="02020503020101020101" pitchFamily="18" charset="-127"/>
              </a:endParaRPr>
            </a:p>
          </p:txBody>
        </p:sp>
      </p:grpSp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AC224405-238A-4C7C-B3CD-8E5D1C2A92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17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84"/>
    </mc:Choice>
    <mc:Fallback>
      <p:transition spd="slow" advTm="26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94AF7651522874191F3F57CC3935DD1" ma:contentTypeVersion="2" ma:contentTypeDescription="새 문서를 만듭니다." ma:contentTypeScope="" ma:versionID="4149de1053e7c9203c4f2c73374027ec">
  <xsd:schema xmlns:xsd="http://www.w3.org/2001/XMLSchema" xmlns:xs="http://www.w3.org/2001/XMLSchema" xmlns:p="http://schemas.microsoft.com/office/2006/metadata/properties" xmlns:ns3="ddbec595-a7bd-4976-a8e3-ac8dabb02e37" targetNamespace="http://schemas.microsoft.com/office/2006/metadata/properties" ma:root="true" ma:fieldsID="aac5784ec941934ade498ce5c85f9fa6" ns3:_="">
    <xsd:import namespace="ddbec595-a7bd-4976-a8e3-ac8dabb02e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bec595-a7bd-4976-a8e3-ac8dabb02e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4A9F58B-BDEA-4A0F-A782-7D1B5D00F5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8C3589-0975-449D-BC33-4C6839FE19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bec595-a7bd-4976-a8e3-ac8dabb02e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FCFC54D-DFEF-4FA9-8D60-70E1D9C1A660}">
  <ds:schemaRefs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ddbec595-a7bd-4976-a8e3-ac8dabb02e37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2393</Words>
  <Application>Microsoft Office PowerPoint</Application>
  <PresentationFormat>와이드스크린</PresentationFormat>
  <Paragraphs>279</Paragraphs>
  <Slides>11</Slides>
  <Notes>11</Notes>
  <HiddenSlides>0</HiddenSlides>
  <MMClips>11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나눔스퀘어 ExtraBold</vt:lpstr>
      <vt:lpstr>맑은 고딕</vt:lpstr>
      <vt:lpstr>서울한강 장체 L</vt:lpstr>
      <vt:lpstr>서울한강 장체 M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이수진</dc:creator>
  <cp:lastModifiedBy>이수진</cp:lastModifiedBy>
  <cp:revision>49</cp:revision>
  <dcterms:created xsi:type="dcterms:W3CDTF">2020-12-21T11:48:59Z</dcterms:created>
  <dcterms:modified xsi:type="dcterms:W3CDTF">2020-12-21T16:20:21Z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0x010100B94AF7651522874191F3F57CC3935DD1</vt:lpwstr>
  </property>
</Properties>
</file>